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0.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1.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302" r:id="rId4"/>
    <p:sldId id="259" r:id="rId5"/>
    <p:sldId id="303" r:id="rId6"/>
    <p:sldId id="261" r:id="rId7"/>
    <p:sldId id="286" r:id="rId8"/>
    <p:sldId id="325" r:id="rId9"/>
    <p:sldId id="262" r:id="rId10"/>
    <p:sldId id="339" r:id="rId11"/>
    <p:sldId id="263" r:id="rId12"/>
    <p:sldId id="326" r:id="rId13"/>
    <p:sldId id="310" r:id="rId14"/>
    <p:sldId id="335" r:id="rId15"/>
    <p:sldId id="307" r:id="rId16"/>
    <p:sldId id="331" r:id="rId17"/>
    <p:sldId id="308" r:id="rId18"/>
    <p:sldId id="311" r:id="rId19"/>
    <p:sldId id="337" r:id="rId20"/>
    <p:sldId id="315" r:id="rId21"/>
    <p:sldId id="312" r:id="rId22"/>
    <p:sldId id="314" r:id="rId23"/>
    <p:sldId id="316" r:id="rId24"/>
    <p:sldId id="318" r:id="rId25"/>
    <p:sldId id="321" r:id="rId26"/>
    <p:sldId id="266" r:id="rId27"/>
    <p:sldId id="267" r:id="rId28"/>
    <p:sldId id="268" r:id="rId29"/>
    <p:sldId id="269" r:id="rId30"/>
    <p:sldId id="345" r:id="rId31"/>
    <p:sldId id="270" r:id="rId32"/>
    <p:sldId id="328" r:id="rId33"/>
    <p:sldId id="271" r:id="rId34"/>
    <p:sldId id="275" r:id="rId35"/>
    <p:sldId id="277" r:id="rId36"/>
    <p:sldId id="329" r:id="rId37"/>
    <p:sldId id="279" r:id="rId38"/>
    <p:sldId id="322" r:id="rId39"/>
    <p:sldId id="281" r:id="rId40"/>
    <p:sldId id="282" r:id="rId41"/>
    <p:sldId id="283" r:id="rId42"/>
    <p:sldId id="347" r:id="rId43"/>
    <p:sldId id="348" r:id="rId44"/>
    <p:sldId id="349" r:id="rId45"/>
    <p:sldId id="350" r:id="rId46"/>
    <p:sldId id="289" r:id="rId47"/>
    <p:sldId id="290" r:id="rId48"/>
    <p:sldId id="273" r:id="rId49"/>
    <p:sldId id="338" r:id="rId50"/>
    <p:sldId id="293" r:id="rId51"/>
    <p:sldId id="294" r:id="rId52"/>
    <p:sldId id="351" r:id="rId53"/>
    <p:sldId id="296" r:id="rId54"/>
    <p:sldId id="327" r:id="rId55"/>
    <p:sldId id="297" r:id="rId56"/>
    <p:sldId id="298" r:id="rId57"/>
    <p:sldId id="332" r:id="rId58"/>
    <p:sldId id="343" r:id="rId59"/>
    <p:sldId id="333" r:id="rId60"/>
    <p:sldId id="300" r:id="rId6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D9494A9F-B373-4287-9F35-A87C4E9B9FF5}">
          <p14:sldIdLst>
            <p14:sldId id="256"/>
            <p14:sldId id="257"/>
            <p14:sldId id="302"/>
            <p14:sldId id="259"/>
            <p14:sldId id="303"/>
            <p14:sldId id="261"/>
            <p14:sldId id="286"/>
            <p14:sldId id="325"/>
            <p14:sldId id="262"/>
            <p14:sldId id="339"/>
            <p14:sldId id="263"/>
            <p14:sldId id="326"/>
          </p14:sldIdLst>
        </p14:section>
        <p14:section name="Раздел без заголовка" id="{DB1EF434-EE5F-44A0-B481-AA397DDC38AB}">
          <p14:sldIdLst>
            <p14:sldId id="310"/>
            <p14:sldId id="335"/>
            <p14:sldId id="307"/>
            <p14:sldId id="331"/>
            <p14:sldId id="308"/>
            <p14:sldId id="311"/>
            <p14:sldId id="337"/>
            <p14:sldId id="315"/>
            <p14:sldId id="312"/>
            <p14:sldId id="314"/>
            <p14:sldId id="316"/>
            <p14:sldId id="318"/>
            <p14:sldId id="321"/>
            <p14:sldId id="266"/>
            <p14:sldId id="267"/>
            <p14:sldId id="268"/>
            <p14:sldId id="269"/>
            <p14:sldId id="345"/>
            <p14:sldId id="270"/>
            <p14:sldId id="328"/>
            <p14:sldId id="271"/>
            <p14:sldId id="275"/>
            <p14:sldId id="277"/>
            <p14:sldId id="329"/>
            <p14:sldId id="279"/>
            <p14:sldId id="322"/>
            <p14:sldId id="281"/>
            <p14:sldId id="282"/>
            <p14:sldId id="283"/>
            <p14:sldId id="347"/>
            <p14:sldId id="348"/>
            <p14:sldId id="349"/>
            <p14:sldId id="350"/>
            <p14:sldId id="289"/>
            <p14:sldId id="290"/>
            <p14:sldId id="273"/>
            <p14:sldId id="338"/>
            <p14:sldId id="293"/>
            <p14:sldId id="294"/>
            <p14:sldId id="351"/>
            <p14:sldId id="296"/>
            <p14:sldId id="327"/>
            <p14:sldId id="297"/>
            <p14:sldId id="298"/>
            <p14:sldId id="332"/>
            <p14:sldId id="343"/>
            <p14:sldId id="333"/>
            <p14:sldId id="300"/>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0" autoAdjust="0"/>
    <p:restoredTop sz="94660" autoAdjust="0"/>
  </p:normalViewPr>
  <p:slideViewPr>
    <p:cSldViewPr snapToGrid="0">
      <p:cViewPr>
        <p:scale>
          <a:sx n="60" d="100"/>
          <a:sy n="60" d="100"/>
        </p:scale>
        <p:origin x="-840" y="-1272"/>
      </p:cViewPr>
      <p:guideLst>
        <p:guide orient="horz" pos="2160"/>
        <p:guide pos="3840"/>
      </p:guideLst>
    </p:cSldViewPr>
  </p:slideViewPr>
  <p:outlineViewPr>
    <p:cViewPr>
      <p:scale>
        <a:sx n="33" d="100"/>
        <a:sy n="33" d="100"/>
      </p:scale>
      <p:origin x="0" y="309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Excel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Excel8.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9.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Excel10.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a:defRPr>
                <a:solidFill>
                  <a:srgbClr val="014B05"/>
                </a:solidFill>
              </a:defRPr>
            </a:pPr>
            <a:r>
              <a:rPr lang="ru-RU" dirty="0">
                <a:solidFill>
                  <a:srgbClr val="014B05"/>
                </a:solidFill>
                <a:latin typeface="Arial" pitchFamily="34" charset="0"/>
                <a:cs typeface="Arial" pitchFamily="34" charset="0"/>
              </a:rPr>
              <a:t>Численность   населения</a:t>
            </a:r>
          </a:p>
        </c:rich>
      </c:tx>
      <c:layout/>
      <c:overlay val="0"/>
    </c:title>
    <c:autoTitleDeleted val="0"/>
    <c:view3D>
      <c:rotX val="15"/>
      <c:rotY val="20"/>
      <c:rAngAx val="0"/>
      <c:perspective val="30"/>
    </c:view3D>
    <c:floor>
      <c:thickness val="0"/>
    </c:floor>
    <c:sideWall>
      <c:thickness val="0"/>
      <c:spPr>
        <a:noFill/>
        <a:ln w="25410">
          <a:noFill/>
        </a:ln>
      </c:spPr>
    </c:sideWall>
    <c:backWall>
      <c:thickness val="0"/>
      <c:spPr>
        <a:noFill/>
        <a:ln w="25410">
          <a:noFill/>
        </a:ln>
      </c:spPr>
    </c:backWall>
    <c:plotArea>
      <c:layout/>
      <c:bar3DChart>
        <c:barDir val="col"/>
        <c:grouping val="clustered"/>
        <c:varyColors val="0"/>
        <c:dLbls>
          <c:showLegendKey val="0"/>
          <c:showVal val="0"/>
          <c:showCatName val="0"/>
          <c:showSerName val="0"/>
          <c:showPercent val="0"/>
          <c:showBubbleSize val="0"/>
        </c:dLbls>
        <c:gapWidth val="75"/>
        <c:gapDepth val="106"/>
        <c:shape val="box"/>
        <c:axId val="41784448"/>
        <c:axId val="41786752"/>
        <c:axId val="0"/>
      </c:bar3DChart>
      <c:catAx>
        <c:axId val="41784448"/>
        <c:scaling>
          <c:orientation val="minMax"/>
        </c:scaling>
        <c:delete val="0"/>
        <c:axPos val="b"/>
        <c:numFmt formatCode="General" sourceLinked="1"/>
        <c:majorTickMark val="none"/>
        <c:minorTickMark val="none"/>
        <c:tickLblPos val="nextTo"/>
        <c:crossAx val="41786752"/>
        <c:crosses val="autoZero"/>
        <c:auto val="1"/>
        <c:lblAlgn val="ctr"/>
        <c:lblOffset val="100"/>
        <c:noMultiLvlLbl val="0"/>
      </c:catAx>
      <c:valAx>
        <c:axId val="41786752"/>
        <c:scaling>
          <c:orientation val="minMax"/>
        </c:scaling>
        <c:delete val="0"/>
        <c:axPos val="l"/>
        <c:majorGridlines/>
        <c:numFmt formatCode="General" sourceLinked="1"/>
        <c:majorTickMark val="none"/>
        <c:minorTickMark val="none"/>
        <c:tickLblPos val="nextTo"/>
        <c:crossAx val="41784448"/>
        <c:crosses val="autoZero"/>
        <c:crossBetween val="between"/>
      </c:valAx>
      <c:spPr>
        <a:noFill/>
        <a:ln w="25400">
          <a:noFill/>
        </a:ln>
      </c:spPr>
    </c:plotArea>
    <c:legend>
      <c:legendPos val="r"/>
      <c:layout/>
      <c:overlay val="0"/>
      <c:txPr>
        <a:bodyPr/>
        <a:lstStyle/>
        <a:p>
          <a:pPr>
            <a:defRPr>
              <a:latin typeface="Arial" pitchFamily="34" charset="0"/>
              <a:cs typeface="Arial" pitchFamily="34"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solidFill>
                  <a:srgbClr val="014B05"/>
                </a:solidFill>
              </a:defRPr>
            </a:pPr>
            <a:r>
              <a:rPr lang="ru-RU" b="1" dirty="0" smtClean="0">
                <a:solidFill>
                  <a:schemeClr val="tx1"/>
                </a:solidFill>
              </a:rPr>
              <a:t>ЖИЛИЩНО-КОМУНАЛЬНОЕ ХОЗЯЙСТВО</a:t>
            </a:r>
            <a:endParaRPr lang="ru-RU" b="1" dirty="0">
              <a:solidFill>
                <a:schemeClr val="tx1"/>
              </a:solidFill>
            </a:endParaRPr>
          </a:p>
        </c:rich>
      </c:tx>
      <c:layout/>
      <c:overlay val="0"/>
    </c:title>
    <c:autoTitleDeleted val="0"/>
    <c:plotArea>
      <c:layout/>
      <c:barChart>
        <c:barDir val="bar"/>
        <c:grouping val="clustered"/>
        <c:varyColors val="0"/>
        <c:ser>
          <c:idx val="0"/>
          <c:order val="0"/>
          <c:tx>
            <c:strRef>
              <c:f>Лист1!$B$1</c:f>
              <c:strCache>
                <c:ptCount val="1"/>
                <c:pt idx="0">
                  <c:v>тыс.руб</c:v>
                </c:pt>
              </c:strCache>
            </c:strRef>
          </c:tx>
          <c:spPr>
            <a:solidFill>
              <a:srgbClr val="7030A0"/>
            </a:solidFill>
            <a:ln>
              <a:solidFill>
                <a:srgbClr val="7030A0"/>
              </a:solidFill>
            </a:ln>
          </c:spPr>
          <c:invertIfNegative val="0"/>
          <c:cat>
            <c:strRef>
              <c:f>Лист1!$A$2:$A$3</c:f>
              <c:strCache>
                <c:ptCount val="2"/>
                <c:pt idx="0">
                  <c:v>Расходы</c:v>
                </c:pt>
                <c:pt idx="1">
                  <c:v>При плане</c:v>
                </c:pt>
              </c:strCache>
            </c:strRef>
          </c:cat>
          <c:val>
            <c:numRef>
              <c:f>Лист1!$B$2:$B$3</c:f>
              <c:numCache>
                <c:formatCode>0.0</c:formatCode>
                <c:ptCount val="2"/>
                <c:pt idx="0">
                  <c:v>3051.9</c:v>
                </c:pt>
                <c:pt idx="1">
                  <c:v>3328.9</c:v>
                </c:pt>
              </c:numCache>
            </c:numRef>
          </c:val>
        </c:ser>
        <c:dLbls>
          <c:showLegendKey val="0"/>
          <c:showVal val="0"/>
          <c:showCatName val="0"/>
          <c:showSerName val="0"/>
          <c:showPercent val="0"/>
          <c:showBubbleSize val="0"/>
        </c:dLbls>
        <c:gapWidth val="150"/>
        <c:axId val="130133376"/>
        <c:axId val="130139264"/>
      </c:barChart>
      <c:catAx>
        <c:axId val="130133376"/>
        <c:scaling>
          <c:orientation val="minMax"/>
        </c:scaling>
        <c:delete val="0"/>
        <c:axPos val="l"/>
        <c:numFmt formatCode="General" sourceLinked="1"/>
        <c:majorTickMark val="none"/>
        <c:minorTickMark val="none"/>
        <c:tickLblPos val="nextTo"/>
        <c:crossAx val="130139264"/>
        <c:crosses val="autoZero"/>
        <c:auto val="1"/>
        <c:lblAlgn val="ctr"/>
        <c:lblOffset val="100"/>
        <c:noMultiLvlLbl val="0"/>
      </c:catAx>
      <c:valAx>
        <c:axId val="130139264"/>
        <c:scaling>
          <c:orientation val="minMax"/>
          <c:max val="5000"/>
          <c:min val="0"/>
        </c:scaling>
        <c:delete val="0"/>
        <c:axPos val="b"/>
        <c:majorGridlines/>
        <c:numFmt formatCode="0.0" sourceLinked="1"/>
        <c:majorTickMark val="none"/>
        <c:minorTickMark val="none"/>
        <c:tickLblPos val="nextTo"/>
        <c:crossAx val="130133376"/>
        <c:crosses val="autoZero"/>
        <c:crossBetween val="between"/>
        <c:dispUnits>
          <c:builtInUnit val="thousands"/>
          <c:dispUnitsLbl>
            <c:layout>
              <c:manualLayout>
                <c:xMode val="edge"/>
                <c:yMode val="edge"/>
                <c:x val="1.9937903831878784E-2"/>
                <c:y val="0.53114610501419934"/>
              </c:manualLayout>
            </c:layout>
            <c:txPr>
              <a:bodyPr/>
              <a:lstStyle/>
              <a:p>
                <a:pPr>
                  <a:defRPr b="0"/>
                </a:pPr>
                <a:endParaRPr lang="ru-RU"/>
              </a:p>
            </c:txPr>
          </c:dispUnitsLbl>
        </c:dispUnits>
      </c:valAx>
      <c:dTable>
        <c:showHorzBorder val="1"/>
        <c:showVertBorder val="1"/>
        <c:showOutline val="1"/>
        <c:showKeys val="1"/>
      </c:dTable>
    </c:plotArea>
    <c:plotVisOnly val="1"/>
    <c:dispBlanksAs val="gap"/>
    <c:showDLblsOverMax val="0"/>
  </c:chart>
  <c:txPr>
    <a:bodyPr/>
    <a:lstStyle/>
    <a:p>
      <a:pPr>
        <a:defRPr sz="1797">
          <a:latin typeface="Arial" pitchFamily="34" charset="0"/>
          <a:cs typeface="Arial" pitchFamily="34" charset="0"/>
        </a:defRPr>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42"/>
    </mc:Choice>
    <mc:Fallback>
      <c:style val="42"/>
    </mc:Fallback>
  </mc:AlternateContent>
  <c:chart>
    <c:title>
      <c:tx>
        <c:rich>
          <a:bodyPr/>
          <a:lstStyle/>
          <a:p>
            <a:pPr>
              <a:defRPr>
                <a:solidFill>
                  <a:schemeClr val="tx1"/>
                </a:solidFill>
              </a:defRPr>
            </a:pPr>
            <a:r>
              <a:rPr lang="ru-RU" sz="3200" dirty="0" smtClean="0">
                <a:solidFill>
                  <a:schemeClr val="accent4">
                    <a:lumMod val="40000"/>
                    <a:lumOff val="60000"/>
                  </a:schemeClr>
                </a:solidFill>
              </a:rPr>
              <a:t>Благоустройство</a:t>
            </a:r>
          </a:p>
          <a:p>
            <a:pPr>
              <a:defRPr>
                <a:solidFill>
                  <a:schemeClr val="tx1"/>
                </a:solidFill>
              </a:defRPr>
            </a:pPr>
            <a:endParaRPr lang="ru-RU" dirty="0">
              <a:solidFill>
                <a:schemeClr val="tx1"/>
              </a:solidFill>
            </a:endParaRPr>
          </a:p>
        </c:rich>
      </c:tx>
      <c:layout>
        <c:manualLayout>
          <c:xMode val="edge"/>
          <c:yMode val="edge"/>
          <c:x val="0.49662182122153931"/>
          <c:y val="6.1492783313473265E-3"/>
        </c:manualLayout>
      </c:layout>
      <c:overlay val="0"/>
    </c:title>
    <c:autoTitleDeleted val="0"/>
    <c:view3D>
      <c:rotX val="15"/>
      <c:rotY val="20"/>
      <c:rAngAx val="0"/>
      <c:perspective val="30"/>
    </c:view3D>
    <c:floor>
      <c:thickness val="0"/>
      <c:spPr>
        <a:solidFill>
          <a:schemeClr val="accent1">
            <a:lumMod val="75000"/>
          </a:schemeClr>
        </a:solidFill>
      </c:spPr>
    </c:floor>
    <c:sideWall>
      <c:thickness val="0"/>
      <c:spPr>
        <a:solidFill>
          <a:schemeClr val="accent1">
            <a:lumMod val="60000"/>
            <a:lumOff val="40000"/>
          </a:schemeClr>
        </a:solidFill>
      </c:spPr>
    </c:sideWall>
    <c:backWall>
      <c:thickness val="0"/>
      <c:spPr>
        <a:solidFill>
          <a:schemeClr val="accent1">
            <a:lumMod val="60000"/>
            <a:lumOff val="40000"/>
          </a:schemeClr>
        </a:solidFill>
      </c:spPr>
    </c:backWall>
    <c:plotArea>
      <c:layout>
        <c:manualLayout>
          <c:layoutTarget val="inner"/>
          <c:xMode val="edge"/>
          <c:yMode val="edge"/>
          <c:x val="0.5199405433032569"/>
          <c:y val="0.14348316106477094"/>
          <c:w val="0.4291086312384666"/>
          <c:h val="0.77882756664986508"/>
        </c:manualLayout>
      </c:layout>
      <c:bar3DChart>
        <c:barDir val="bar"/>
        <c:grouping val="stacked"/>
        <c:varyColors val="0"/>
        <c:ser>
          <c:idx val="0"/>
          <c:order val="0"/>
          <c:tx>
            <c:strRef>
              <c:f>Лист1!$B$1</c:f>
              <c:strCache>
                <c:ptCount val="1"/>
                <c:pt idx="0">
                  <c:v>Текущее содержание и обслуживание сетей уличного освещения - 845,2 тыс.руб</c:v>
                </c:pt>
              </c:strCache>
            </c:strRef>
          </c:tx>
          <c:spPr>
            <a:solidFill>
              <a:srgbClr val="FF0000"/>
            </a:solidFill>
          </c:spPr>
          <c:invertIfNegative val="0"/>
          <c:dLbls>
            <c:showLegendKey val="0"/>
            <c:showVal val="1"/>
            <c:showCatName val="0"/>
            <c:showSerName val="0"/>
            <c:showPercent val="0"/>
            <c:showBubbleSize val="0"/>
            <c:showLeaderLines val="0"/>
          </c:dLbls>
          <c:cat>
            <c:strRef>
              <c:f>Лист1!$A$2:$A$3</c:f>
              <c:strCache>
                <c:ptCount val="2"/>
                <c:pt idx="0">
                  <c:v>Расходы</c:v>
                </c:pt>
                <c:pt idx="1">
                  <c:v>При плане</c:v>
                </c:pt>
              </c:strCache>
            </c:strRef>
          </c:cat>
          <c:val>
            <c:numRef>
              <c:f>Лист1!$B$2:$B$3</c:f>
              <c:numCache>
                <c:formatCode>0.0</c:formatCode>
                <c:ptCount val="2"/>
                <c:pt idx="0">
                  <c:v>845.2</c:v>
                </c:pt>
                <c:pt idx="1">
                  <c:v>845.2</c:v>
                </c:pt>
              </c:numCache>
            </c:numRef>
          </c:val>
        </c:ser>
        <c:ser>
          <c:idx val="1"/>
          <c:order val="1"/>
          <c:tx>
            <c:strRef>
              <c:f>Лист1!$C$1</c:f>
              <c:strCache>
                <c:ptCount val="1"/>
                <c:pt idx="0">
                  <c:v>Озеленение- 5,0 тыс. руб</c:v>
                </c:pt>
              </c:strCache>
            </c:strRef>
          </c:tx>
          <c:invertIfNegative val="0"/>
          <c:cat>
            <c:strRef>
              <c:f>Лист1!$A$2:$A$3</c:f>
              <c:strCache>
                <c:ptCount val="2"/>
                <c:pt idx="0">
                  <c:v>Расходы</c:v>
                </c:pt>
                <c:pt idx="1">
                  <c:v>При плане</c:v>
                </c:pt>
              </c:strCache>
            </c:strRef>
          </c:cat>
          <c:val>
            <c:numRef>
              <c:f>Лист1!$C$2:$C$3</c:f>
              <c:numCache>
                <c:formatCode>0.0</c:formatCode>
                <c:ptCount val="2"/>
                <c:pt idx="0">
                  <c:v>5</c:v>
                </c:pt>
                <c:pt idx="1">
                  <c:v>5</c:v>
                </c:pt>
              </c:numCache>
            </c:numRef>
          </c:val>
        </c:ser>
        <c:ser>
          <c:idx val="2"/>
          <c:order val="2"/>
          <c:tx>
            <c:strRef>
              <c:f>Лист1!$D$1</c:f>
              <c:strCache>
                <c:ptCount val="1"/>
                <c:pt idx="0">
                  <c:v>Содержание мест захоронения- 8,0 тыс. руб</c:v>
                </c:pt>
              </c:strCache>
            </c:strRef>
          </c:tx>
          <c:invertIfNegative val="0"/>
          <c:cat>
            <c:strRef>
              <c:f>Лист1!$A$2:$A$3</c:f>
              <c:strCache>
                <c:ptCount val="2"/>
                <c:pt idx="0">
                  <c:v>Расходы</c:v>
                </c:pt>
                <c:pt idx="1">
                  <c:v>При плане</c:v>
                </c:pt>
              </c:strCache>
            </c:strRef>
          </c:cat>
          <c:val>
            <c:numRef>
              <c:f>Лист1!$D$2:$D$3</c:f>
              <c:numCache>
                <c:formatCode>0.0</c:formatCode>
                <c:ptCount val="2"/>
                <c:pt idx="0">
                  <c:v>8</c:v>
                </c:pt>
                <c:pt idx="1">
                  <c:v>8</c:v>
                </c:pt>
              </c:numCache>
            </c:numRef>
          </c:val>
        </c:ser>
        <c:ser>
          <c:idx val="3"/>
          <c:order val="3"/>
          <c:tx>
            <c:strRef>
              <c:f>Лист1!$E$1</c:f>
              <c:strCache>
                <c:ptCount val="1"/>
                <c:pt idx="0">
                  <c:v>Мероприятия по благоустройству территории- 1262,1 тыс. руб </c:v>
                </c:pt>
              </c:strCache>
            </c:strRef>
          </c:tx>
          <c:spPr>
            <a:solidFill>
              <a:srgbClr val="00B050"/>
            </a:solidFill>
          </c:spPr>
          <c:invertIfNegative val="0"/>
          <c:dLbls>
            <c:showLegendKey val="0"/>
            <c:showVal val="1"/>
            <c:showCatName val="0"/>
            <c:showSerName val="0"/>
            <c:showPercent val="0"/>
            <c:showBubbleSize val="0"/>
            <c:showLeaderLines val="0"/>
          </c:dLbls>
          <c:cat>
            <c:strRef>
              <c:f>Лист1!$A$2:$A$3</c:f>
              <c:strCache>
                <c:ptCount val="2"/>
                <c:pt idx="0">
                  <c:v>Расходы</c:v>
                </c:pt>
                <c:pt idx="1">
                  <c:v>При плане</c:v>
                </c:pt>
              </c:strCache>
            </c:strRef>
          </c:cat>
          <c:val>
            <c:numRef>
              <c:f>Лист1!$E$2:$E$3</c:f>
              <c:numCache>
                <c:formatCode>0.0</c:formatCode>
                <c:ptCount val="2"/>
                <c:pt idx="0">
                  <c:v>1262.0999999999999</c:v>
                </c:pt>
                <c:pt idx="1">
                  <c:v>1418.1</c:v>
                </c:pt>
              </c:numCache>
            </c:numRef>
          </c:val>
        </c:ser>
        <c:ser>
          <c:idx val="4"/>
          <c:order val="4"/>
          <c:tx>
            <c:strRef>
              <c:f>Лист1!$F$1</c:f>
              <c:strCache>
                <c:ptCount val="1"/>
                <c:pt idx="0">
                  <c:v>Программа восстановления братской могилы- 51,9 тыс. руб</c:v>
                </c:pt>
              </c:strCache>
            </c:strRef>
          </c:tx>
          <c:spPr>
            <a:solidFill>
              <a:srgbClr val="7030A0"/>
            </a:solidFill>
          </c:spPr>
          <c:invertIfNegative val="0"/>
          <c:dLbls>
            <c:showLegendKey val="0"/>
            <c:showVal val="1"/>
            <c:showCatName val="0"/>
            <c:showSerName val="0"/>
            <c:showPercent val="0"/>
            <c:showBubbleSize val="0"/>
            <c:showLeaderLines val="0"/>
          </c:dLbls>
          <c:cat>
            <c:strRef>
              <c:f>Лист1!$A$2:$A$3</c:f>
              <c:strCache>
                <c:ptCount val="2"/>
                <c:pt idx="0">
                  <c:v>Расходы</c:v>
                </c:pt>
                <c:pt idx="1">
                  <c:v>При плане</c:v>
                </c:pt>
              </c:strCache>
            </c:strRef>
          </c:cat>
          <c:val>
            <c:numRef>
              <c:f>Лист1!$F$2:$F$3</c:f>
              <c:numCache>
                <c:formatCode>0.0</c:formatCode>
                <c:ptCount val="2"/>
                <c:pt idx="0">
                  <c:v>51.9</c:v>
                </c:pt>
                <c:pt idx="1">
                  <c:v>172.9</c:v>
                </c:pt>
              </c:numCache>
            </c:numRef>
          </c:val>
        </c:ser>
        <c:ser>
          <c:idx val="5"/>
          <c:order val="5"/>
          <c:tx>
            <c:strRef>
              <c:f>Лист1!$G$1</c:f>
              <c:strCache>
                <c:ptCount val="1"/>
                <c:pt idx="0">
                  <c:v>Содержание и ремонт автодорог местного назначения - 511,9 тыс. руб</c:v>
                </c:pt>
              </c:strCache>
            </c:strRef>
          </c:tx>
          <c:spPr>
            <a:solidFill>
              <a:srgbClr val="0070C0"/>
            </a:solidFill>
          </c:spPr>
          <c:invertIfNegative val="0"/>
          <c:dLbls>
            <c:showLegendKey val="0"/>
            <c:showVal val="1"/>
            <c:showCatName val="0"/>
            <c:showSerName val="0"/>
            <c:showPercent val="0"/>
            <c:showBubbleSize val="0"/>
            <c:showLeaderLines val="0"/>
          </c:dLbls>
          <c:cat>
            <c:strRef>
              <c:f>Лист1!$A$2:$A$3</c:f>
              <c:strCache>
                <c:ptCount val="2"/>
                <c:pt idx="0">
                  <c:v>Расходы</c:v>
                </c:pt>
                <c:pt idx="1">
                  <c:v>При плане</c:v>
                </c:pt>
              </c:strCache>
            </c:strRef>
          </c:cat>
          <c:val>
            <c:numRef>
              <c:f>Лист1!$G$2:$G$3</c:f>
              <c:numCache>
                <c:formatCode>0.0</c:formatCode>
                <c:ptCount val="2"/>
                <c:pt idx="0">
                  <c:v>511.9</c:v>
                </c:pt>
                <c:pt idx="1">
                  <c:v>511.9</c:v>
                </c:pt>
              </c:numCache>
            </c:numRef>
          </c:val>
        </c:ser>
        <c:dLbls>
          <c:showLegendKey val="0"/>
          <c:showVal val="0"/>
          <c:showCatName val="0"/>
          <c:showSerName val="0"/>
          <c:showPercent val="0"/>
          <c:showBubbleSize val="0"/>
        </c:dLbls>
        <c:gapWidth val="150"/>
        <c:shape val="box"/>
        <c:axId val="129246720"/>
        <c:axId val="129248256"/>
        <c:axId val="0"/>
      </c:bar3DChart>
      <c:catAx>
        <c:axId val="129246720"/>
        <c:scaling>
          <c:orientation val="minMax"/>
        </c:scaling>
        <c:delete val="0"/>
        <c:axPos val="l"/>
        <c:numFmt formatCode="General" sourceLinked="1"/>
        <c:majorTickMark val="none"/>
        <c:minorTickMark val="none"/>
        <c:tickLblPos val="nextTo"/>
        <c:spPr>
          <a:noFill/>
        </c:spPr>
        <c:txPr>
          <a:bodyPr/>
          <a:lstStyle/>
          <a:p>
            <a:pPr>
              <a:defRPr sz="2000" b="1">
                <a:solidFill>
                  <a:schemeClr val="accent4">
                    <a:lumMod val="40000"/>
                    <a:lumOff val="60000"/>
                  </a:schemeClr>
                </a:solidFill>
              </a:defRPr>
            </a:pPr>
            <a:endParaRPr lang="ru-RU"/>
          </a:p>
        </c:txPr>
        <c:crossAx val="129248256"/>
        <c:crosses val="autoZero"/>
        <c:auto val="1"/>
        <c:lblAlgn val="ctr"/>
        <c:lblOffset val="100"/>
        <c:noMultiLvlLbl val="0"/>
      </c:catAx>
      <c:valAx>
        <c:axId val="129248256"/>
        <c:scaling>
          <c:orientation val="minMax"/>
        </c:scaling>
        <c:delete val="0"/>
        <c:axPos val="b"/>
        <c:majorGridlines/>
        <c:numFmt formatCode="0.0" sourceLinked="1"/>
        <c:majorTickMark val="none"/>
        <c:minorTickMark val="none"/>
        <c:tickLblPos val="nextTo"/>
        <c:txPr>
          <a:bodyPr/>
          <a:lstStyle/>
          <a:p>
            <a:pPr>
              <a:defRPr>
                <a:solidFill>
                  <a:schemeClr val="bg1"/>
                </a:solidFill>
              </a:defRPr>
            </a:pPr>
            <a:endParaRPr lang="ru-RU"/>
          </a:p>
        </c:txPr>
        <c:crossAx val="129246720"/>
        <c:crosses val="autoZero"/>
        <c:crossBetween val="between"/>
      </c:valAx>
    </c:plotArea>
    <c:legend>
      <c:legendPos val="l"/>
      <c:layout>
        <c:manualLayout>
          <c:xMode val="edge"/>
          <c:yMode val="edge"/>
          <c:x val="1.4075567296088637E-2"/>
          <c:y val="0"/>
          <c:w val="0.41971934972754699"/>
          <c:h val="0.99837326571386742"/>
        </c:manualLayout>
      </c:layout>
      <c:overlay val="1"/>
      <c:txPr>
        <a:bodyPr/>
        <a:lstStyle/>
        <a:p>
          <a:pPr>
            <a:defRPr sz="2400" b="1">
              <a:solidFill>
                <a:schemeClr val="bg2"/>
              </a:solidFill>
            </a:defRPr>
          </a:pPr>
          <a:endParaRPr lang="ru-RU"/>
        </a:p>
      </c:txPr>
    </c:legend>
    <c:plotVisOnly val="1"/>
    <c:dispBlanksAs val="gap"/>
    <c:showDLblsOverMax val="0"/>
  </c:chart>
  <c:spPr>
    <a:noFill/>
  </c:spPr>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pPr>
        <a:solidFill>
          <a:schemeClr val="accent1">
            <a:lumMod val="40000"/>
            <a:lumOff val="60000"/>
          </a:schemeClr>
        </a:solidFill>
        <a:ln>
          <a:solidFill>
            <a:srgbClr val="7030A0"/>
          </a:solidFill>
        </a:ln>
      </c:spPr>
    </c:sideWall>
    <c:backWall>
      <c:thickness val="0"/>
      <c:spPr>
        <a:solidFill>
          <a:schemeClr val="accent1">
            <a:lumMod val="40000"/>
            <a:lumOff val="60000"/>
          </a:schemeClr>
        </a:solidFill>
        <a:ln>
          <a:solidFill>
            <a:srgbClr val="7030A0"/>
          </a:solidFill>
        </a:ln>
      </c:spPr>
    </c:backWall>
    <c:plotArea>
      <c:layout/>
      <c:bar3DChart>
        <c:barDir val="col"/>
        <c:grouping val="clustered"/>
        <c:varyColors val="0"/>
        <c:ser>
          <c:idx val="0"/>
          <c:order val="0"/>
          <c:tx>
            <c:strRef>
              <c:f>Лист1!$B$1</c:f>
              <c:strCache>
                <c:ptCount val="1"/>
                <c:pt idx="0">
                  <c:v>Численность населения </c:v>
                </c:pt>
              </c:strCache>
            </c:strRef>
          </c:tx>
          <c:spPr>
            <a:solidFill>
              <a:srgbClr val="7030A0"/>
            </a:solidFill>
          </c:spPr>
          <c:invertIfNegative val="0"/>
          <c:cat>
            <c:numRef>
              <c:f>Лист1!$A$2:$A$7</c:f>
              <c:numCache>
                <c:formatCode>General</c:formatCode>
                <c:ptCount val="6"/>
                <c:pt idx="0">
                  <c:v>2015</c:v>
                </c:pt>
                <c:pt idx="1">
                  <c:v>2016</c:v>
                </c:pt>
                <c:pt idx="2">
                  <c:v>2017</c:v>
                </c:pt>
                <c:pt idx="3">
                  <c:v>2018</c:v>
                </c:pt>
                <c:pt idx="4">
                  <c:v>2019</c:v>
                </c:pt>
                <c:pt idx="5">
                  <c:v>2020</c:v>
                </c:pt>
              </c:numCache>
            </c:numRef>
          </c:cat>
          <c:val>
            <c:numRef>
              <c:f>Лист1!$B$2:$B$7</c:f>
              <c:numCache>
                <c:formatCode>General</c:formatCode>
                <c:ptCount val="6"/>
                <c:pt idx="0">
                  <c:v>3291</c:v>
                </c:pt>
                <c:pt idx="1">
                  <c:v>3293</c:v>
                </c:pt>
                <c:pt idx="2">
                  <c:v>3294</c:v>
                </c:pt>
                <c:pt idx="3">
                  <c:v>3293</c:v>
                </c:pt>
                <c:pt idx="4">
                  <c:v>3288</c:v>
                </c:pt>
                <c:pt idx="5">
                  <c:v>3285</c:v>
                </c:pt>
              </c:numCache>
            </c:numRef>
          </c:val>
        </c:ser>
        <c:dLbls>
          <c:showLegendKey val="0"/>
          <c:showVal val="0"/>
          <c:showCatName val="0"/>
          <c:showSerName val="0"/>
          <c:showPercent val="0"/>
          <c:showBubbleSize val="0"/>
        </c:dLbls>
        <c:gapWidth val="150"/>
        <c:shape val="box"/>
        <c:axId val="41894656"/>
        <c:axId val="41896192"/>
        <c:axId val="0"/>
      </c:bar3DChart>
      <c:catAx>
        <c:axId val="41894656"/>
        <c:scaling>
          <c:orientation val="minMax"/>
        </c:scaling>
        <c:delete val="0"/>
        <c:axPos val="b"/>
        <c:numFmt formatCode="General" sourceLinked="1"/>
        <c:majorTickMark val="out"/>
        <c:minorTickMark val="none"/>
        <c:tickLblPos val="nextTo"/>
        <c:crossAx val="41896192"/>
        <c:crosses val="autoZero"/>
        <c:auto val="1"/>
        <c:lblAlgn val="ctr"/>
        <c:lblOffset val="100"/>
        <c:noMultiLvlLbl val="0"/>
      </c:catAx>
      <c:valAx>
        <c:axId val="41896192"/>
        <c:scaling>
          <c:orientation val="minMax"/>
        </c:scaling>
        <c:delete val="0"/>
        <c:axPos val="l"/>
        <c:majorGridlines/>
        <c:numFmt formatCode="General" sourceLinked="1"/>
        <c:majorTickMark val="out"/>
        <c:minorTickMark val="none"/>
        <c:tickLblPos val="nextTo"/>
        <c:crossAx val="41894656"/>
        <c:crosses val="autoZero"/>
        <c:crossBetween val="between"/>
      </c:valAx>
    </c:plotArea>
    <c:legend>
      <c:legendPos val="r"/>
      <c:layout/>
      <c:overlay val="0"/>
    </c:legend>
    <c:plotVisOnly val="1"/>
    <c:dispBlanksAs val="gap"/>
    <c:showDLblsOverMax val="0"/>
  </c:chart>
  <c:spPr>
    <a:solidFill>
      <a:schemeClr val="bg1">
        <a:lumMod val="75000"/>
      </a:schemeClr>
    </a:soli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u="sng"/>
            </a:pPr>
            <a:r>
              <a:rPr lang="ru-RU" sz="3200" u="sng" dirty="0" smtClean="0">
                <a:solidFill>
                  <a:schemeClr val="bg1"/>
                </a:solidFill>
              </a:rPr>
              <a:t>Доходы </a:t>
            </a:r>
            <a:r>
              <a:rPr lang="ru-RU" sz="3200" u="sng" dirty="0">
                <a:solidFill>
                  <a:schemeClr val="bg1"/>
                </a:solidFill>
              </a:rPr>
              <a:t>бюджета</a:t>
            </a:r>
          </a:p>
        </c:rich>
      </c:tx>
      <c:layout>
        <c:manualLayout>
          <c:xMode val="edge"/>
          <c:yMode val="edge"/>
          <c:x val="0.35914976460948789"/>
          <c:y val="0"/>
        </c:manualLayout>
      </c:layout>
      <c:overlay val="0"/>
    </c:title>
    <c:autoTitleDeleted val="0"/>
    <c:view3D>
      <c:rotX val="15"/>
      <c:rotY val="20"/>
      <c:rAngAx val="1"/>
    </c:view3D>
    <c:floor>
      <c:thickness val="0"/>
    </c:floor>
    <c:sideWall>
      <c:thickness val="0"/>
      <c:spPr>
        <a:solidFill>
          <a:schemeClr val="tx2">
            <a:lumMod val="40000"/>
            <a:lumOff val="60000"/>
          </a:schemeClr>
        </a:solidFill>
      </c:spPr>
    </c:sideWall>
    <c:backWall>
      <c:thickness val="0"/>
      <c:spPr>
        <a:solidFill>
          <a:schemeClr val="tx2">
            <a:lumMod val="40000"/>
            <a:lumOff val="60000"/>
          </a:schemeClr>
        </a:solidFill>
      </c:spPr>
    </c:backWall>
    <c:plotArea>
      <c:layout>
        <c:manualLayout>
          <c:layoutTarget val="inner"/>
          <c:xMode val="edge"/>
          <c:yMode val="edge"/>
          <c:x val="7.035589795578269E-2"/>
          <c:y val="0.12783164696378044"/>
          <c:w val="0.73308330324408399"/>
          <c:h val="0.76494456456405124"/>
        </c:manualLayout>
      </c:layout>
      <c:bar3DChart>
        <c:barDir val="col"/>
        <c:grouping val="stacked"/>
        <c:varyColors val="0"/>
        <c:ser>
          <c:idx val="0"/>
          <c:order val="0"/>
          <c:tx>
            <c:strRef>
              <c:f>Лист1!$B$1</c:f>
              <c:strCache>
                <c:ptCount val="1"/>
                <c:pt idx="0">
                  <c:v>доходы бюджета</c:v>
                </c:pt>
              </c:strCache>
            </c:strRef>
          </c:tx>
          <c:spPr>
            <a:solidFill>
              <a:schemeClr val="accent4">
                <a:lumMod val="60000"/>
                <a:lumOff val="40000"/>
              </a:schemeClr>
            </a:solidFill>
          </c:spPr>
          <c:invertIfNegative val="0"/>
          <c:cat>
            <c:numRef>
              <c:f>Лист1!$A$2:$A$4</c:f>
              <c:numCache>
                <c:formatCode>General</c:formatCode>
                <c:ptCount val="3"/>
                <c:pt idx="0">
                  <c:v>2017</c:v>
                </c:pt>
                <c:pt idx="1">
                  <c:v>2018</c:v>
                </c:pt>
                <c:pt idx="2">
                  <c:v>2019</c:v>
                </c:pt>
              </c:numCache>
            </c:numRef>
          </c:cat>
          <c:val>
            <c:numRef>
              <c:f>Лист1!$B$2:$B$4</c:f>
              <c:numCache>
                <c:formatCode>General</c:formatCode>
                <c:ptCount val="3"/>
                <c:pt idx="0">
                  <c:v>10028.5</c:v>
                </c:pt>
                <c:pt idx="1">
                  <c:v>8390.6</c:v>
                </c:pt>
                <c:pt idx="2">
                  <c:v>10534</c:v>
                </c:pt>
              </c:numCache>
            </c:numRef>
          </c:val>
        </c:ser>
        <c:dLbls>
          <c:showLegendKey val="0"/>
          <c:showVal val="0"/>
          <c:showCatName val="0"/>
          <c:showSerName val="0"/>
          <c:showPercent val="0"/>
          <c:showBubbleSize val="0"/>
        </c:dLbls>
        <c:gapWidth val="150"/>
        <c:shape val="cylinder"/>
        <c:axId val="117607424"/>
        <c:axId val="50098944"/>
        <c:axId val="0"/>
      </c:bar3DChart>
      <c:catAx>
        <c:axId val="117607424"/>
        <c:scaling>
          <c:orientation val="minMax"/>
        </c:scaling>
        <c:delete val="0"/>
        <c:axPos val="b"/>
        <c:numFmt formatCode="General" sourceLinked="1"/>
        <c:majorTickMark val="out"/>
        <c:minorTickMark val="none"/>
        <c:tickLblPos val="nextTo"/>
        <c:txPr>
          <a:bodyPr/>
          <a:lstStyle/>
          <a:p>
            <a:pPr>
              <a:defRPr sz="2400" b="1">
                <a:solidFill>
                  <a:schemeClr val="bg1"/>
                </a:solidFill>
              </a:defRPr>
            </a:pPr>
            <a:endParaRPr lang="ru-RU"/>
          </a:p>
        </c:txPr>
        <c:crossAx val="50098944"/>
        <c:crosses val="autoZero"/>
        <c:auto val="1"/>
        <c:lblAlgn val="ctr"/>
        <c:lblOffset val="100"/>
        <c:noMultiLvlLbl val="0"/>
      </c:catAx>
      <c:valAx>
        <c:axId val="50098944"/>
        <c:scaling>
          <c:orientation val="minMax"/>
        </c:scaling>
        <c:delete val="0"/>
        <c:axPos val="l"/>
        <c:majorGridlines/>
        <c:numFmt formatCode="General" sourceLinked="1"/>
        <c:majorTickMark val="out"/>
        <c:minorTickMark val="none"/>
        <c:tickLblPos val="nextTo"/>
        <c:txPr>
          <a:bodyPr/>
          <a:lstStyle/>
          <a:p>
            <a:pPr>
              <a:defRPr>
                <a:solidFill>
                  <a:schemeClr val="bg1"/>
                </a:solidFill>
              </a:defRPr>
            </a:pPr>
            <a:endParaRPr lang="ru-RU"/>
          </a:p>
        </c:txPr>
        <c:crossAx val="117607424"/>
        <c:crosses val="autoZero"/>
        <c:crossBetween val="between"/>
      </c:valAx>
      <c:spPr>
        <a:solidFill>
          <a:schemeClr val="tx1">
            <a:lumMod val="85000"/>
            <a:lumOff val="15000"/>
          </a:schemeClr>
        </a:solidFill>
      </c:spPr>
    </c:plotArea>
    <c:legend>
      <c:legendPos val="r"/>
      <c:layout>
        <c:manualLayout>
          <c:xMode val="edge"/>
          <c:yMode val="edge"/>
          <c:x val="0.77808611543161876"/>
          <c:y val="0.52070051333327638"/>
          <c:w val="0.20097003110765471"/>
          <c:h val="6.2758518284293199E-2"/>
        </c:manualLayout>
      </c:layout>
      <c:overlay val="0"/>
      <c:txPr>
        <a:bodyPr/>
        <a:lstStyle/>
        <a:p>
          <a:pPr>
            <a:defRPr sz="2000">
              <a:solidFill>
                <a:srgbClr val="FFFF00"/>
              </a:solidFill>
            </a:defRPr>
          </a:pPr>
          <a:endParaRPr lang="ru-RU"/>
        </a:p>
      </c:txPr>
    </c:legend>
    <c:plotVisOnly val="1"/>
    <c:dispBlanksAs val="gap"/>
    <c:showDLblsOverMax val="0"/>
  </c:chart>
  <c:spPr>
    <a:noFill/>
    <a:ln>
      <a:noFill/>
    </a:ln>
  </c:spPr>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Доходы  Бюджета тыс. руб</c:v>
                </c:pt>
              </c:strCache>
            </c:strRef>
          </c:tx>
          <c:spPr>
            <a:ln>
              <a:solidFill>
                <a:schemeClr val="tx1"/>
              </a:solidFill>
            </a:ln>
          </c:spPr>
          <c:explosion val="25"/>
          <c:dLbls>
            <c:dLblPos val="ctr"/>
            <c:showLegendKey val="0"/>
            <c:showVal val="0"/>
            <c:showCatName val="0"/>
            <c:showSerName val="0"/>
            <c:showPercent val="1"/>
            <c:showBubbleSize val="0"/>
            <c:showLeaderLines val="1"/>
          </c:dLbls>
          <c:cat>
            <c:strRef>
              <c:f>Лист1!$A$2:$A$3</c:f>
              <c:strCache>
                <c:ptCount val="2"/>
                <c:pt idx="0">
                  <c:v>Собственные доходы</c:v>
                </c:pt>
                <c:pt idx="1">
                  <c:v>Безвозмездные поступления</c:v>
                </c:pt>
              </c:strCache>
            </c:strRef>
          </c:cat>
          <c:val>
            <c:numRef>
              <c:f>Лист1!$B$2:$B$3</c:f>
              <c:numCache>
                <c:formatCode>General</c:formatCode>
                <c:ptCount val="2"/>
                <c:pt idx="0">
                  <c:v>8011.9</c:v>
                </c:pt>
                <c:pt idx="1">
                  <c:v>2522.1</c:v>
                </c:pt>
              </c:numCache>
            </c:numRef>
          </c:val>
        </c:ser>
        <c:dLbls>
          <c:showLegendKey val="0"/>
          <c:showVal val="0"/>
          <c:showCatName val="0"/>
          <c:showSerName val="0"/>
          <c:showPercent val="1"/>
          <c:showBubbleSize val="0"/>
          <c:showLeaderLines val="1"/>
        </c:dLbls>
      </c:pie3DChart>
    </c:plotArea>
    <c:legend>
      <c:legendPos val="b"/>
      <c:layout/>
      <c:overlay val="0"/>
      <c:txPr>
        <a:bodyPr/>
        <a:lstStyle/>
        <a:p>
          <a:pPr>
            <a:defRPr>
              <a:solidFill>
                <a:schemeClr val="tx1"/>
              </a:solidFill>
            </a:defRPr>
          </a:pPr>
          <a:endParaRPr lang="ru-RU"/>
        </a:p>
      </c:txPr>
    </c:legend>
    <c:plotVisOnly val="1"/>
    <c:dispBlanksAs val="gap"/>
    <c:showDLblsOverMax val="0"/>
  </c:chart>
  <c:spPr>
    <a:solidFill>
      <a:schemeClr val="tx2">
        <a:lumMod val="40000"/>
        <a:lumOff val="60000"/>
      </a:schemeClr>
    </a:solidFill>
  </c:spPr>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000"/>
            </a:pPr>
            <a:r>
              <a:rPr lang="ru-RU" sz="4000"/>
              <a:t>Расходы бюджета </a:t>
            </a:r>
          </a:p>
        </c:rich>
      </c:tx>
      <c:layout>
        <c:manualLayout>
          <c:xMode val="edge"/>
          <c:yMode val="edge"/>
          <c:x val="0.28284808335636019"/>
          <c:y val="2.3951398562552878E-2"/>
        </c:manualLayout>
      </c:layout>
      <c:overlay val="0"/>
    </c:title>
    <c:autoTitleDeleted val="0"/>
    <c:view3D>
      <c:rotX val="15"/>
      <c:rotY val="20"/>
      <c:rAngAx val="1"/>
    </c:view3D>
    <c:floor>
      <c:thickness val="0"/>
    </c:floor>
    <c:sideWall>
      <c:thickness val="0"/>
      <c:spPr>
        <a:solidFill>
          <a:schemeClr val="tx2">
            <a:lumMod val="40000"/>
            <a:lumOff val="60000"/>
          </a:schemeClr>
        </a:solidFill>
      </c:spPr>
    </c:sideWall>
    <c:backWall>
      <c:thickness val="0"/>
      <c:spPr>
        <a:solidFill>
          <a:schemeClr val="tx2">
            <a:lumMod val="40000"/>
            <a:lumOff val="60000"/>
          </a:schemeClr>
        </a:solidFill>
      </c:spPr>
    </c:backWall>
    <c:plotArea>
      <c:layout/>
      <c:bar3DChart>
        <c:barDir val="col"/>
        <c:grouping val="stacked"/>
        <c:varyColors val="0"/>
        <c:ser>
          <c:idx val="0"/>
          <c:order val="0"/>
          <c:tx>
            <c:strRef>
              <c:f>Лист1!$B$1</c:f>
              <c:strCache>
                <c:ptCount val="1"/>
                <c:pt idx="0">
                  <c:v>Расходы бюджета </c:v>
                </c:pt>
              </c:strCache>
            </c:strRef>
          </c:tx>
          <c:spPr>
            <a:solidFill>
              <a:srgbClr val="FFFF00"/>
            </a:solidFill>
          </c:spPr>
          <c:invertIfNegative val="0"/>
          <c:cat>
            <c:numRef>
              <c:f>Лист1!$A$2:$A$4</c:f>
              <c:numCache>
                <c:formatCode>General</c:formatCode>
                <c:ptCount val="3"/>
                <c:pt idx="0">
                  <c:v>2017</c:v>
                </c:pt>
                <c:pt idx="1">
                  <c:v>2018</c:v>
                </c:pt>
                <c:pt idx="2">
                  <c:v>2019</c:v>
                </c:pt>
              </c:numCache>
            </c:numRef>
          </c:cat>
          <c:val>
            <c:numRef>
              <c:f>Лист1!$B$2:$B$4</c:f>
              <c:numCache>
                <c:formatCode>General</c:formatCode>
                <c:ptCount val="3"/>
                <c:pt idx="0">
                  <c:v>9519.7000000000007</c:v>
                </c:pt>
                <c:pt idx="1">
                  <c:v>8138.6</c:v>
                </c:pt>
                <c:pt idx="2">
                  <c:v>9975</c:v>
                </c:pt>
              </c:numCache>
            </c:numRef>
          </c:val>
        </c:ser>
        <c:dLbls>
          <c:showLegendKey val="0"/>
          <c:showVal val="0"/>
          <c:showCatName val="0"/>
          <c:showSerName val="0"/>
          <c:showPercent val="0"/>
          <c:showBubbleSize val="0"/>
        </c:dLbls>
        <c:gapWidth val="150"/>
        <c:shape val="cylinder"/>
        <c:axId val="50355584"/>
        <c:axId val="90457984"/>
        <c:axId val="0"/>
      </c:bar3DChart>
      <c:catAx>
        <c:axId val="50355584"/>
        <c:scaling>
          <c:orientation val="minMax"/>
        </c:scaling>
        <c:delete val="0"/>
        <c:axPos val="b"/>
        <c:numFmt formatCode="General" sourceLinked="1"/>
        <c:majorTickMark val="out"/>
        <c:minorTickMark val="none"/>
        <c:tickLblPos val="nextTo"/>
        <c:crossAx val="90457984"/>
        <c:crosses val="autoZero"/>
        <c:auto val="1"/>
        <c:lblAlgn val="ctr"/>
        <c:lblOffset val="100"/>
        <c:noMultiLvlLbl val="0"/>
      </c:catAx>
      <c:valAx>
        <c:axId val="90457984"/>
        <c:scaling>
          <c:orientation val="minMax"/>
        </c:scaling>
        <c:delete val="0"/>
        <c:axPos val="l"/>
        <c:majorGridlines/>
        <c:numFmt formatCode="General" sourceLinked="1"/>
        <c:majorTickMark val="out"/>
        <c:minorTickMark val="none"/>
        <c:tickLblPos val="nextTo"/>
        <c:crossAx val="50355584"/>
        <c:crosses val="autoZero"/>
        <c:crossBetween val="between"/>
      </c:valAx>
      <c:spPr>
        <a:solidFill>
          <a:schemeClr val="bg2">
            <a:lumMod val="10000"/>
          </a:schemeClr>
        </a:solidFill>
      </c:spPr>
    </c:plotArea>
    <c:legend>
      <c:legendPos val="r"/>
      <c:layout/>
      <c:overlay val="0"/>
    </c:legend>
    <c:plotVisOnly val="1"/>
    <c:dispBlanksAs val="gap"/>
    <c:showDLblsOverMax val="0"/>
  </c:chart>
  <c:spPr>
    <a:ln>
      <a:noFill/>
    </a:ln>
  </c:spPr>
  <c:txPr>
    <a:bodyPr/>
    <a:lstStyle/>
    <a:p>
      <a:pPr>
        <a:defRPr sz="1800" b="1">
          <a:solidFill>
            <a:schemeClr val="bg1"/>
          </a:solidFill>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2.1347315547298053E-2"/>
          <c:y val="2.4851811619510521E-2"/>
          <c:w val="0.62217396087282073"/>
          <c:h val="0.9644144083220052"/>
        </c:manualLayout>
      </c:layout>
      <c:pie3DChart>
        <c:varyColors val="1"/>
        <c:ser>
          <c:idx val="0"/>
          <c:order val="0"/>
          <c:tx>
            <c:strRef>
              <c:f>Лист1!$B$1</c:f>
              <c:strCache>
                <c:ptCount val="1"/>
                <c:pt idx="0">
                  <c:v>Доходы  Бюджета тыс. руб</c:v>
                </c:pt>
              </c:strCache>
            </c:strRef>
          </c:tx>
          <c:spPr>
            <a:ln>
              <a:solidFill>
                <a:schemeClr val="tx1"/>
              </a:solidFill>
            </a:ln>
          </c:spPr>
          <c:explosion val="25"/>
          <c:dLbls>
            <c:showLegendKey val="0"/>
            <c:showVal val="0"/>
            <c:showCatName val="0"/>
            <c:showSerName val="0"/>
            <c:showPercent val="1"/>
            <c:showBubbleSize val="0"/>
            <c:showLeaderLines val="1"/>
          </c:dLbls>
          <c:cat>
            <c:strRef>
              <c:f>Лист1!$A$2:$A$9</c:f>
              <c:strCache>
                <c:ptCount val="8"/>
                <c:pt idx="0">
                  <c:v>Общегосударственные расходы</c:v>
                </c:pt>
                <c:pt idx="1">
                  <c:v>Национальная оборона</c:v>
                </c:pt>
                <c:pt idx="2">
                  <c:v>Национальная экономика</c:v>
                </c:pt>
                <c:pt idx="3">
                  <c:v>ЖКХ</c:v>
                </c:pt>
                <c:pt idx="4">
                  <c:v>Культура</c:v>
                </c:pt>
                <c:pt idx="5">
                  <c:v>Социальное обеспечение</c:v>
                </c:pt>
                <c:pt idx="6">
                  <c:v>Спорт</c:v>
                </c:pt>
                <c:pt idx="7">
                  <c:v>Межбюджетные трансферты</c:v>
                </c:pt>
              </c:strCache>
            </c:strRef>
          </c:cat>
          <c:val>
            <c:numRef>
              <c:f>Лист1!$B$2:$B$9</c:f>
              <c:numCache>
                <c:formatCode>0.0</c:formatCode>
                <c:ptCount val="8"/>
                <c:pt idx="0" formatCode="General">
                  <c:v>5372.4</c:v>
                </c:pt>
                <c:pt idx="1">
                  <c:v>206</c:v>
                </c:pt>
                <c:pt idx="2" formatCode="General">
                  <c:v>923.7</c:v>
                </c:pt>
                <c:pt idx="3" formatCode="General">
                  <c:v>3051.9</c:v>
                </c:pt>
                <c:pt idx="4">
                  <c:v>15</c:v>
                </c:pt>
                <c:pt idx="5">
                  <c:v>342.9</c:v>
                </c:pt>
                <c:pt idx="6">
                  <c:v>86</c:v>
                </c:pt>
                <c:pt idx="7" formatCode="General">
                  <c:v>57.2</c:v>
                </c:pt>
              </c:numCache>
            </c:numRef>
          </c:val>
        </c:ser>
        <c:dLbls>
          <c:showLegendKey val="0"/>
          <c:showVal val="0"/>
          <c:showCatName val="0"/>
          <c:showSerName val="0"/>
          <c:showPercent val="1"/>
          <c:showBubbleSize val="0"/>
          <c:showLeaderLines val="1"/>
        </c:dLbls>
      </c:pie3DChart>
    </c:plotArea>
    <c:legend>
      <c:legendPos val="r"/>
      <c:layout/>
      <c:overlay val="0"/>
      <c:txPr>
        <a:bodyPr/>
        <a:lstStyle/>
        <a:p>
          <a:pPr>
            <a:defRPr>
              <a:solidFill>
                <a:schemeClr val="tx1"/>
              </a:solidFill>
            </a:defRPr>
          </a:pPr>
          <a:endParaRPr lang="ru-RU"/>
        </a:p>
      </c:txPr>
    </c:legend>
    <c:plotVisOnly val="1"/>
    <c:dispBlanksAs val="gap"/>
    <c:showDLblsOverMax val="0"/>
  </c:chart>
  <c:spPr>
    <a:solidFill>
      <a:schemeClr val="tx2">
        <a:lumMod val="40000"/>
        <a:lumOff val="60000"/>
      </a:schemeClr>
    </a:solidFill>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ru-RU"/>
              <a:t>Общегосударственные вопросы</a:t>
            </a:r>
          </a:p>
        </c:rich>
      </c:tx>
      <c:layout/>
      <c:overlay val="0"/>
    </c:title>
    <c:autoTitleDeleted val="0"/>
    <c:plotArea>
      <c:layout/>
      <c:barChart>
        <c:barDir val="bar"/>
        <c:grouping val="clustered"/>
        <c:varyColors val="0"/>
        <c:ser>
          <c:idx val="0"/>
          <c:order val="0"/>
          <c:tx>
            <c:strRef>
              <c:f>Лист1!$B$1</c:f>
              <c:strCache>
                <c:ptCount val="1"/>
                <c:pt idx="0">
                  <c:v>тыс.руб</c:v>
                </c:pt>
              </c:strCache>
            </c:strRef>
          </c:tx>
          <c:spPr>
            <a:solidFill>
              <a:srgbClr val="7030A0"/>
            </a:solidFill>
            <a:ln>
              <a:solidFill>
                <a:srgbClr val="7030A0"/>
              </a:solidFill>
            </a:ln>
          </c:spPr>
          <c:invertIfNegative val="0"/>
          <c:cat>
            <c:strRef>
              <c:f>Лист1!$A$2:$A$3</c:f>
              <c:strCache>
                <c:ptCount val="2"/>
                <c:pt idx="0">
                  <c:v>Расходы, факт</c:v>
                </c:pt>
                <c:pt idx="1">
                  <c:v>При плане</c:v>
                </c:pt>
              </c:strCache>
            </c:strRef>
          </c:cat>
          <c:val>
            <c:numRef>
              <c:f>Лист1!$B$2:$B$3</c:f>
              <c:numCache>
                <c:formatCode>0.0</c:formatCode>
                <c:ptCount val="2"/>
                <c:pt idx="0">
                  <c:v>5292.3</c:v>
                </c:pt>
                <c:pt idx="1">
                  <c:v>5372.4</c:v>
                </c:pt>
              </c:numCache>
            </c:numRef>
          </c:val>
        </c:ser>
        <c:dLbls>
          <c:showLegendKey val="0"/>
          <c:showVal val="0"/>
          <c:showCatName val="0"/>
          <c:showSerName val="0"/>
          <c:showPercent val="0"/>
          <c:showBubbleSize val="0"/>
        </c:dLbls>
        <c:gapWidth val="150"/>
        <c:axId val="127042688"/>
        <c:axId val="127044224"/>
      </c:barChart>
      <c:catAx>
        <c:axId val="127042688"/>
        <c:scaling>
          <c:orientation val="minMax"/>
        </c:scaling>
        <c:delete val="0"/>
        <c:axPos val="l"/>
        <c:numFmt formatCode="General" sourceLinked="1"/>
        <c:majorTickMark val="none"/>
        <c:minorTickMark val="none"/>
        <c:tickLblPos val="nextTo"/>
        <c:crossAx val="127044224"/>
        <c:crosses val="autoZero"/>
        <c:auto val="1"/>
        <c:lblAlgn val="ctr"/>
        <c:lblOffset val="100"/>
        <c:noMultiLvlLbl val="0"/>
      </c:catAx>
      <c:valAx>
        <c:axId val="127044224"/>
        <c:scaling>
          <c:orientation val="minMax"/>
          <c:max val="8000"/>
          <c:min val="0"/>
        </c:scaling>
        <c:delete val="0"/>
        <c:axPos val="b"/>
        <c:majorGridlines/>
        <c:numFmt formatCode="0.0" sourceLinked="1"/>
        <c:majorTickMark val="none"/>
        <c:minorTickMark val="none"/>
        <c:tickLblPos val="nextTo"/>
        <c:crossAx val="127042688"/>
        <c:crosses val="autoZero"/>
        <c:crossBetween val="between"/>
        <c:dispUnits>
          <c:builtInUnit val="thousands"/>
          <c:dispUnitsLbl>
            <c:layout>
              <c:manualLayout>
                <c:xMode val="edge"/>
                <c:yMode val="edge"/>
                <c:x val="6.0700964373448185E-2"/>
                <c:y val="0.60592197055461594"/>
              </c:manualLayout>
            </c:layout>
            <c:txPr>
              <a:bodyPr/>
              <a:lstStyle/>
              <a:p>
                <a:pPr>
                  <a:defRPr b="0"/>
                </a:pPr>
                <a:endParaRPr lang="ru-RU"/>
              </a:p>
            </c:txPr>
          </c:dispUnitsLbl>
        </c:dispUnits>
      </c:valAx>
      <c:dTable>
        <c:showHorzBorder val="1"/>
        <c:showVertBorder val="1"/>
        <c:showOutline val="1"/>
        <c:showKeys val="1"/>
      </c:dTable>
    </c:plotArea>
    <c:plotVisOnly val="1"/>
    <c:dispBlanksAs val="gap"/>
    <c:showDLblsOverMax val="0"/>
  </c:chart>
  <c:txPr>
    <a:bodyPr/>
    <a:lstStyle/>
    <a:p>
      <a:pPr>
        <a:defRPr sz="2400">
          <a:latin typeface="Arial" pitchFamily="34" charset="0"/>
          <a:cs typeface="Arial" pitchFamily="34" charset="0"/>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ru-RU" dirty="0" smtClean="0"/>
              <a:t>НАЦИОНАЛЬНАЯ ОБОРОНА</a:t>
            </a:r>
            <a:endParaRPr lang="ru-RU" dirty="0"/>
          </a:p>
        </c:rich>
      </c:tx>
      <c:layout/>
      <c:overlay val="0"/>
    </c:title>
    <c:autoTitleDeleted val="0"/>
    <c:plotArea>
      <c:layout/>
      <c:barChart>
        <c:barDir val="bar"/>
        <c:grouping val="clustered"/>
        <c:varyColors val="0"/>
        <c:ser>
          <c:idx val="0"/>
          <c:order val="0"/>
          <c:tx>
            <c:strRef>
              <c:f>Лист1!$B$1</c:f>
              <c:strCache>
                <c:ptCount val="1"/>
                <c:pt idx="0">
                  <c:v>тыс. руб.</c:v>
                </c:pt>
              </c:strCache>
            </c:strRef>
          </c:tx>
          <c:invertIfNegative val="0"/>
          <c:dPt>
            <c:idx val="0"/>
            <c:invertIfNegative val="0"/>
            <c:bubble3D val="0"/>
            <c:spPr>
              <a:solidFill>
                <a:srgbClr val="7030A0"/>
              </a:solidFill>
              <a:ln>
                <a:solidFill>
                  <a:srgbClr val="7030A0"/>
                </a:solidFill>
              </a:ln>
            </c:spPr>
          </c:dPt>
          <c:dPt>
            <c:idx val="1"/>
            <c:invertIfNegative val="0"/>
            <c:bubble3D val="0"/>
            <c:spPr>
              <a:solidFill>
                <a:srgbClr val="7030A0"/>
              </a:solidFill>
              <a:ln>
                <a:solidFill>
                  <a:srgbClr val="7030A0"/>
                </a:solidFill>
              </a:ln>
            </c:spPr>
          </c:dPt>
          <c:cat>
            <c:strRef>
              <c:f>Лист1!$A$2:$A$3</c:f>
              <c:strCache>
                <c:ptCount val="2"/>
                <c:pt idx="0">
                  <c:v>Расходы</c:v>
                </c:pt>
                <c:pt idx="1">
                  <c:v>При плане</c:v>
                </c:pt>
              </c:strCache>
            </c:strRef>
          </c:cat>
          <c:val>
            <c:numRef>
              <c:f>Лист1!$B$2:$B$3</c:f>
              <c:numCache>
                <c:formatCode>0.0</c:formatCode>
                <c:ptCount val="2"/>
                <c:pt idx="0">
                  <c:v>206</c:v>
                </c:pt>
                <c:pt idx="1">
                  <c:v>206</c:v>
                </c:pt>
              </c:numCache>
            </c:numRef>
          </c:val>
        </c:ser>
        <c:dLbls>
          <c:showLegendKey val="0"/>
          <c:showVal val="0"/>
          <c:showCatName val="0"/>
          <c:showSerName val="0"/>
          <c:showPercent val="0"/>
          <c:showBubbleSize val="0"/>
        </c:dLbls>
        <c:gapWidth val="150"/>
        <c:axId val="129138688"/>
        <c:axId val="129140224"/>
      </c:barChart>
      <c:catAx>
        <c:axId val="129138688"/>
        <c:scaling>
          <c:orientation val="minMax"/>
        </c:scaling>
        <c:delete val="0"/>
        <c:axPos val="l"/>
        <c:numFmt formatCode="General" sourceLinked="1"/>
        <c:majorTickMark val="none"/>
        <c:minorTickMark val="none"/>
        <c:tickLblPos val="nextTo"/>
        <c:crossAx val="129140224"/>
        <c:crosses val="autoZero"/>
        <c:auto val="1"/>
        <c:lblAlgn val="ctr"/>
        <c:lblOffset val="100"/>
        <c:noMultiLvlLbl val="0"/>
      </c:catAx>
      <c:valAx>
        <c:axId val="129140224"/>
        <c:scaling>
          <c:orientation val="minMax"/>
        </c:scaling>
        <c:delete val="0"/>
        <c:axPos val="b"/>
        <c:majorGridlines/>
        <c:numFmt formatCode="0.0" sourceLinked="1"/>
        <c:majorTickMark val="none"/>
        <c:minorTickMark val="none"/>
        <c:tickLblPos val="nextTo"/>
        <c:crossAx val="129138688"/>
        <c:crosses val="autoZero"/>
        <c:crossBetween val="between"/>
      </c:valAx>
      <c:dTable>
        <c:showHorzBorder val="1"/>
        <c:showVertBorder val="1"/>
        <c:showOutline val="1"/>
        <c:showKeys val="1"/>
      </c:dTable>
    </c:plotArea>
    <c:plotVisOnly val="1"/>
    <c:dispBlanksAs val="gap"/>
    <c:showDLblsOverMax val="0"/>
  </c:chart>
  <c:txPr>
    <a:bodyPr/>
    <a:lstStyle/>
    <a:p>
      <a:pPr>
        <a:defRPr sz="2400" b="1">
          <a:latin typeface="Arial" pitchFamily="34" charset="0"/>
          <a:cs typeface="Arial" pitchFamily="34" charset="0"/>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sz="2400" b="1">
                <a:solidFill>
                  <a:srgbClr val="014B05"/>
                </a:solidFill>
              </a:defRPr>
            </a:pPr>
            <a:r>
              <a:rPr lang="ru-RU" sz="2400" b="1" dirty="0" smtClean="0">
                <a:solidFill>
                  <a:schemeClr val="tx1"/>
                </a:solidFill>
              </a:rPr>
              <a:t>НАЦИОНАЛЬНАЯ ЭКОНОМИКА</a:t>
            </a:r>
            <a:endParaRPr lang="ru-RU" sz="2400" b="1" dirty="0">
              <a:solidFill>
                <a:schemeClr val="tx1"/>
              </a:solidFill>
            </a:endParaRPr>
          </a:p>
        </c:rich>
      </c:tx>
      <c:layout/>
      <c:overlay val="0"/>
    </c:title>
    <c:autoTitleDeleted val="0"/>
    <c:plotArea>
      <c:layout/>
      <c:barChart>
        <c:barDir val="bar"/>
        <c:grouping val="clustered"/>
        <c:varyColors val="0"/>
        <c:ser>
          <c:idx val="0"/>
          <c:order val="0"/>
          <c:tx>
            <c:strRef>
              <c:f>Лист1!$B$1</c:f>
              <c:strCache>
                <c:ptCount val="1"/>
                <c:pt idx="0">
                  <c:v>тыс.руб</c:v>
                </c:pt>
              </c:strCache>
            </c:strRef>
          </c:tx>
          <c:spPr>
            <a:solidFill>
              <a:srgbClr val="7030A0"/>
            </a:solidFill>
            <a:ln>
              <a:solidFill>
                <a:srgbClr val="7030A0"/>
              </a:solidFill>
            </a:ln>
          </c:spPr>
          <c:invertIfNegative val="0"/>
          <c:cat>
            <c:strRef>
              <c:f>Лист1!$A$2:$A$3</c:f>
              <c:strCache>
                <c:ptCount val="2"/>
                <c:pt idx="0">
                  <c:v>Расходы</c:v>
                </c:pt>
                <c:pt idx="1">
                  <c:v>При плане</c:v>
                </c:pt>
              </c:strCache>
            </c:strRef>
          </c:cat>
          <c:val>
            <c:numRef>
              <c:f>Лист1!$B$2:$B$3</c:f>
              <c:numCache>
                <c:formatCode>0.0</c:formatCode>
                <c:ptCount val="2"/>
                <c:pt idx="0">
                  <c:v>923.7</c:v>
                </c:pt>
                <c:pt idx="1">
                  <c:v>923.7</c:v>
                </c:pt>
              </c:numCache>
            </c:numRef>
          </c:val>
        </c:ser>
        <c:dLbls>
          <c:showLegendKey val="0"/>
          <c:showVal val="0"/>
          <c:showCatName val="0"/>
          <c:showSerName val="0"/>
          <c:showPercent val="0"/>
          <c:showBubbleSize val="0"/>
        </c:dLbls>
        <c:gapWidth val="150"/>
        <c:axId val="129175552"/>
        <c:axId val="129177088"/>
      </c:barChart>
      <c:catAx>
        <c:axId val="129175552"/>
        <c:scaling>
          <c:orientation val="minMax"/>
        </c:scaling>
        <c:delete val="0"/>
        <c:axPos val="l"/>
        <c:numFmt formatCode="General" sourceLinked="1"/>
        <c:majorTickMark val="none"/>
        <c:minorTickMark val="none"/>
        <c:tickLblPos val="nextTo"/>
        <c:crossAx val="129177088"/>
        <c:crosses val="autoZero"/>
        <c:auto val="1"/>
        <c:lblAlgn val="ctr"/>
        <c:lblOffset val="100"/>
        <c:noMultiLvlLbl val="0"/>
      </c:catAx>
      <c:valAx>
        <c:axId val="129177088"/>
        <c:scaling>
          <c:orientation val="minMax"/>
        </c:scaling>
        <c:delete val="0"/>
        <c:axPos val="b"/>
        <c:majorGridlines/>
        <c:numFmt formatCode="0.0" sourceLinked="1"/>
        <c:majorTickMark val="none"/>
        <c:minorTickMark val="none"/>
        <c:tickLblPos val="nextTo"/>
        <c:crossAx val="129175552"/>
        <c:crosses val="autoZero"/>
        <c:crossBetween val="between"/>
      </c:valAx>
      <c:dTable>
        <c:showHorzBorder val="1"/>
        <c:showVertBorder val="1"/>
        <c:showOutline val="1"/>
        <c:showKeys val="1"/>
      </c:dTable>
    </c:plotArea>
    <c:plotVisOnly val="1"/>
    <c:dispBlanksAs val="gap"/>
    <c:showDLblsOverMax val="0"/>
  </c:chart>
  <c:txPr>
    <a:bodyPr/>
    <a:lstStyle/>
    <a:p>
      <a:pPr>
        <a:defRPr sz="2090">
          <a:latin typeface="Arial" pitchFamily="34" charset="0"/>
          <a:cs typeface="Arial" pitchFamily="34" charset="0"/>
        </a:defRPr>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CA2DD8-81A1-43F3-82A9-14F2BC7E799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7D17C93E-3397-47FE-B6F8-CB593C5158DE}">
      <dgm:prSet phldrT="[Текст]"/>
      <dgm:spPr/>
      <dgm:t>
        <a:bodyPr/>
        <a:lstStyle/>
        <a:p>
          <a:r>
            <a:rPr lang="ru-RU" dirty="0" smtClean="0"/>
            <a:t>ВОЕННООБЯЗАННЫЕ</a:t>
          </a:r>
        </a:p>
        <a:p>
          <a:r>
            <a:rPr lang="ru-RU" dirty="0" smtClean="0"/>
            <a:t>682 человек</a:t>
          </a:r>
          <a:endParaRPr lang="ru-RU" dirty="0"/>
        </a:p>
      </dgm:t>
    </dgm:pt>
    <dgm:pt modelId="{2148EC29-3B5D-464B-9465-724F9C5FFD6C}" type="parTrans" cxnId="{CD902163-7A85-4C77-9487-1DCE0D549827}">
      <dgm:prSet/>
      <dgm:spPr/>
      <dgm:t>
        <a:bodyPr/>
        <a:lstStyle/>
        <a:p>
          <a:endParaRPr lang="ru-RU"/>
        </a:p>
      </dgm:t>
    </dgm:pt>
    <dgm:pt modelId="{3B90644D-0F12-4D20-9D95-3C69B4F8AB54}" type="sibTrans" cxnId="{CD902163-7A85-4C77-9487-1DCE0D549827}">
      <dgm:prSet/>
      <dgm:spPr/>
      <dgm:t>
        <a:bodyPr/>
        <a:lstStyle/>
        <a:p>
          <a:endParaRPr lang="ru-RU"/>
        </a:p>
      </dgm:t>
    </dgm:pt>
    <dgm:pt modelId="{71E83A1A-0DA8-4E5E-A220-B2DB901A7A41}">
      <dgm:prSet/>
      <dgm:spPr/>
      <dgm:t>
        <a:bodyPr/>
        <a:lstStyle/>
        <a:p>
          <a:r>
            <a:rPr lang="ru-RU" dirty="0" smtClean="0"/>
            <a:t>Граждан, пребывающих в запасе – 641 человек</a:t>
          </a:r>
          <a:endParaRPr lang="ru-RU" dirty="0"/>
        </a:p>
      </dgm:t>
    </dgm:pt>
    <dgm:pt modelId="{DBF6EE1F-BF31-40D4-84E8-900E2AA97199}" type="parTrans" cxnId="{22FF8682-7EA3-44C4-8E1B-02F582622FD8}">
      <dgm:prSet/>
      <dgm:spPr/>
      <dgm:t>
        <a:bodyPr/>
        <a:lstStyle/>
        <a:p>
          <a:endParaRPr lang="ru-RU"/>
        </a:p>
      </dgm:t>
    </dgm:pt>
    <dgm:pt modelId="{6FE567F7-C80D-4B6A-9875-78911E3432B7}" type="sibTrans" cxnId="{22FF8682-7EA3-44C4-8E1B-02F582622FD8}">
      <dgm:prSet/>
      <dgm:spPr/>
      <dgm:t>
        <a:bodyPr/>
        <a:lstStyle/>
        <a:p>
          <a:endParaRPr lang="ru-RU"/>
        </a:p>
      </dgm:t>
    </dgm:pt>
    <dgm:pt modelId="{D636D5CA-596C-4CA3-B16B-0E9E7BE1EACD}">
      <dgm:prSet/>
      <dgm:spPr/>
      <dgm:t>
        <a:bodyPr/>
        <a:lstStyle/>
        <a:p>
          <a:r>
            <a:rPr lang="ru-RU" dirty="0" smtClean="0">
              <a:solidFill>
                <a:schemeClr val="tx1"/>
              </a:solidFill>
              <a:latin typeface="Times New Roman" panose="02020603050405020304" pitchFamily="18" charset="0"/>
            </a:rPr>
            <a:t>Призывников – 41 человек.</a:t>
          </a:r>
          <a:r>
            <a:rPr lang="ru-RU" dirty="0" smtClean="0">
              <a:solidFill>
                <a:schemeClr val="tx1"/>
              </a:solidFill>
              <a:latin typeface="Times New Roman" panose="02020603050405020304" pitchFamily="18" charset="0"/>
              <a:ea typeface="Times New Roman" panose="02020603050405020304" pitchFamily="18" charset="0"/>
            </a:rPr>
            <a:t>. </a:t>
          </a:r>
          <a:endParaRPr lang="ru-RU" dirty="0">
            <a:solidFill>
              <a:schemeClr val="tx1"/>
            </a:solidFill>
          </a:endParaRPr>
        </a:p>
      </dgm:t>
    </dgm:pt>
    <dgm:pt modelId="{0896A702-F7A4-445A-BD56-0635C7354C3A}" type="parTrans" cxnId="{CA924EFD-5560-493B-9544-A54BBC3ED621}">
      <dgm:prSet/>
      <dgm:spPr/>
      <dgm:t>
        <a:bodyPr/>
        <a:lstStyle/>
        <a:p>
          <a:endParaRPr lang="ru-RU"/>
        </a:p>
      </dgm:t>
    </dgm:pt>
    <dgm:pt modelId="{DDE30EBA-A1EA-4772-8F6D-9F9B2149CB51}" type="sibTrans" cxnId="{CA924EFD-5560-493B-9544-A54BBC3ED621}">
      <dgm:prSet/>
      <dgm:spPr/>
      <dgm:t>
        <a:bodyPr/>
        <a:lstStyle/>
        <a:p>
          <a:endParaRPr lang="ru-RU"/>
        </a:p>
      </dgm:t>
    </dgm:pt>
    <dgm:pt modelId="{9AF7D20C-CC51-4A24-B8A3-123FD2B5C1FF}" type="pres">
      <dgm:prSet presAssocID="{86CA2DD8-81A1-43F3-82A9-14F2BC7E799A}" presName="hierChild1" presStyleCnt="0">
        <dgm:presLayoutVars>
          <dgm:chPref val="1"/>
          <dgm:dir/>
          <dgm:animOne val="branch"/>
          <dgm:animLvl val="lvl"/>
          <dgm:resizeHandles/>
        </dgm:presLayoutVars>
      </dgm:prSet>
      <dgm:spPr/>
      <dgm:t>
        <a:bodyPr/>
        <a:lstStyle/>
        <a:p>
          <a:endParaRPr lang="ru-RU"/>
        </a:p>
      </dgm:t>
    </dgm:pt>
    <dgm:pt modelId="{14569C47-D47D-43B3-A6A4-3D76FEF57B23}" type="pres">
      <dgm:prSet presAssocID="{7D17C93E-3397-47FE-B6F8-CB593C5158DE}" presName="hierRoot1" presStyleCnt="0"/>
      <dgm:spPr/>
    </dgm:pt>
    <dgm:pt modelId="{6C69CE93-7B05-44C6-928E-23387A88580C}" type="pres">
      <dgm:prSet presAssocID="{7D17C93E-3397-47FE-B6F8-CB593C5158DE}" presName="composite" presStyleCnt="0"/>
      <dgm:spPr/>
    </dgm:pt>
    <dgm:pt modelId="{722B9E78-5CA6-423A-8F46-5D95E02DD4F5}" type="pres">
      <dgm:prSet presAssocID="{7D17C93E-3397-47FE-B6F8-CB593C5158DE}" presName="background" presStyleLbl="node0" presStyleIdx="0" presStyleCnt="1"/>
      <dgm:spPr/>
    </dgm:pt>
    <dgm:pt modelId="{3CB2A181-F3F1-44B3-8458-B6146A60049D}" type="pres">
      <dgm:prSet presAssocID="{7D17C93E-3397-47FE-B6F8-CB593C5158DE}" presName="text" presStyleLbl="fgAcc0" presStyleIdx="0" presStyleCnt="1" custScaleX="138435" custScaleY="56686" custLinFactNeighborX="-811" custLinFactNeighborY="-6899">
        <dgm:presLayoutVars>
          <dgm:chPref val="3"/>
        </dgm:presLayoutVars>
      </dgm:prSet>
      <dgm:spPr/>
      <dgm:t>
        <a:bodyPr/>
        <a:lstStyle/>
        <a:p>
          <a:endParaRPr lang="ru-RU"/>
        </a:p>
      </dgm:t>
    </dgm:pt>
    <dgm:pt modelId="{4BED1080-C5DC-4593-AC82-9B220D27292B}" type="pres">
      <dgm:prSet presAssocID="{7D17C93E-3397-47FE-B6F8-CB593C5158DE}" presName="hierChild2" presStyleCnt="0"/>
      <dgm:spPr/>
    </dgm:pt>
    <dgm:pt modelId="{94507544-26A3-418C-BDDC-61AEBE1DCC44}" type="pres">
      <dgm:prSet presAssocID="{DBF6EE1F-BF31-40D4-84E8-900E2AA97199}" presName="Name10" presStyleLbl="parChTrans1D2" presStyleIdx="0" presStyleCnt="2"/>
      <dgm:spPr/>
      <dgm:t>
        <a:bodyPr/>
        <a:lstStyle/>
        <a:p>
          <a:endParaRPr lang="ru-RU"/>
        </a:p>
      </dgm:t>
    </dgm:pt>
    <dgm:pt modelId="{8EF4C7BD-4F63-4F97-94B7-188F67FB3520}" type="pres">
      <dgm:prSet presAssocID="{71E83A1A-0DA8-4E5E-A220-B2DB901A7A41}" presName="hierRoot2" presStyleCnt="0"/>
      <dgm:spPr/>
    </dgm:pt>
    <dgm:pt modelId="{FA224882-DB9E-4567-8870-EEAB0C021C4A}" type="pres">
      <dgm:prSet presAssocID="{71E83A1A-0DA8-4E5E-A220-B2DB901A7A41}" presName="composite2" presStyleCnt="0"/>
      <dgm:spPr/>
    </dgm:pt>
    <dgm:pt modelId="{3770FD89-E6E4-4E80-A044-3F943FE75306}" type="pres">
      <dgm:prSet presAssocID="{71E83A1A-0DA8-4E5E-A220-B2DB901A7A41}" presName="background2" presStyleLbl="node2" presStyleIdx="0" presStyleCnt="2"/>
      <dgm:spPr/>
    </dgm:pt>
    <dgm:pt modelId="{F032810E-03F2-4136-BAB5-BCB93CBE0A52}" type="pres">
      <dgm:prSet presAssocID="{71E83A1A-0DA8-4E5E-A220-B2DB901A7A41}" presName="text2" presStyleLbl="fgAcc2" presStyleIdx="0" presStyleCnt="2" custScaleY="68307">
        <dgm:presLayoutVars>
          <dgm:chPref val="3"/>
        </dgm:presLayoutVars>
      </dgm:prSet>
      <dgm:spPr/>
      <dgm:t>
        <a:bodyPr/>
        <a:lstStyle/>
        <a:p>
          <a:endParaRPr lang="ru-RU"/>
        </a:p>
      </dgm:t>
    </dgm:pt>
    <dgm:pt modelId="{E6567088-B51F-4415-9B67-A30D7262A1A5}" type="pres">
      <dgm:prSet presAssocID="{71E83A1A-0DA8-4E5E-A220-B2DB901A7A41}" presName="hierChild3" presStyleCnt="0"/>
      <dgm:spPr/>
    </dgm:pt>
    <dgm:pt modelId="{10F757C4-3CD4-4367-A0F8-7B314CA45A85}" type="pres">
      <dgm:prSet presAssocID="{0896A702-F7A4-445A-BD56-0635C7354C3A}" presName="Name10" presStyleLbl="parChTrans1D2" presStyleIdx="1" presStyleCnt="2"/>
      <dgm:spPr/>
      <dgm:t>
        <a:bodyPr/>
        <a:lstStyle/>
        <a:p>
          <a:endParaRPr lang="ru-RU"/>
        </a:p>
      </dgm:t>
    </dgm:pt>
    <dgm:pt modelId="{04CFE30B-D672-43CD-9175-42AA7256FFBE}" type="pres">
      <dgm:prSet presAssocID="{D636D5CA-596C-4CA3-B16B-0E9E7BE1EACD}" presName="hierRoot2" presStyleCnt="0"/>
      <dgm:spPr/>
    </dgm:pt>
    <dgm:pt modelId="{3E80511F-B155-4515-BBB0-F21008CD7407}" type="pres">
      <dgm:prSet presAssocID="{D636D5CA-596C-4CA3-B16B-0E9E7BE1EACD}" presName="composite2" presStyleCnt="0"/>
      <dgm:spPr/>
    </dgm:pt>
    <dgm:pt modelId="{72FC63E9-0273-4158-B878-31C02331A286}" type="pres">
      <dgm:prSet presAssocID="{D636D5CA-596C-4CA3-B16B-0E9E7BE1EACD}" presName="background2" presStyleLbl="node2" presStyleIdx="1" presStyleCnt="2"/>
      <dgm:spPr/>
    </dgm:pt>
    <dgm:pt modelId="{3D865D01-B793-4D02-A5E7-98079F284090}" type="pres">
      <dgm:prSet presAssocID="{D636D5CA-596C-4CA3-B16B-0E9E7BE1EACD}" presName="text2" presStyleLbl="fgAcc2" presStyleIdx="1" presStyleCnt="2" custScaleY="68307">
        <dgm:presLayoutVars>
          <dgm:chPref val="3"/>
        </dgm:presLayoutVars>
      </dgm:prSet>
      <dgm:spPr/>
      <dgm:t>
        <a:bodyPr/>
        <a:lstStyle/>
        <a:p>
          <a:endParaRPr lang="ru-RU"/>
        </a:p>
      </dgm:t>
    </dgm:pt>
    <dgm:pt modelId="{6567B360-BF3C-4C5B-90E9-FBC44CD921FF}" type="pres">
      <dgm:prSet presAssocID="{D636D5CA-596C-4CA3-B16B-0E9E7BE1EACD}" presName="hierChild3" presStyleCnt="0"/>
      <dgm:spPr/>
    </dgm:pt>
  </dgm:ptLst>
  <dgm:cxnLst>
    <dgm:cxn modelId="{CD902163-7A85-4C77-9487-1DCE0D549827}" srcId="{86CA2DD8-81A1-43F3-82A9-14F2BC7E799A}" destId="{7D17C93E-3397-47FE-B6F8-CB593C5158DE}" srcOrd="0" destOrd="0" parTransId="{2148EC29-3B5D-464B-9465-724F9C5FFD6C}" sibTransId="{3B90644D-0F12-4D20-9D95-3C69B4F8AB54}"/>
    <dgm:cxn modelId="{B672115E-A0D0-4A0B-A980-7E3090DA835D}" type="presOf" srcId="{0896A702-F7A4-445A-BD56-0635C7354C3A}" destId="{10F757C4-3CD4-4367-A0F8-7B314CA45A85}" srcOrd="0" destOrd="0" presId="urn:microsoft.com/office/officeart/2005/8/layout/hierarchy1"/>
    <dgm:cxn modelId="{95297BA2-52CA-4B81-B6DD-4B2FC643E157}" type="presOf" srcId="{DBF6EE1F-BF31-40D4-84E8-900E2AA97199}" destId="{94507544-26A3-418C-BDDC-61AEBE1DCC44}" srcOrd="0" destOrd="0" presId="urn:microsoft.com/office/officeart/2005/8/layout/hierarchy1"/>
    <dgm:cxn modelId="{22FF8682-7EA3-44C4-8E1B-02F582622FD8}" srcId="{7D17C93E-3397-47FE-B6F8-CB593C5158DE}" destId="{71E83A1A-0DA8-4E5E-A220-B2DB901A7A41}" srcOrd="0" destOrd="0" parTransId="{DBF6EE1F-BF31-40D4-84E8-900E2AA97199}" sibTransId="{6FE567F7-C80D-4B6A-9875-78911E3432B7}"/>
    <dgm:cxn modelId="{CA924EFD-5560-493B-9544-A54BBC3ED621}" srcId="{7D17C93E-3397-47FE-B6F8-CB593C5158DE}" destId="{D636D5CA-596C-4CA3-B16B-0E9E7BE1EACD}" srcOrd="1" destOrd="0" parTransId="{0896A702-F7A4-445A-BD56-0635C7354C3A}" sibTransId="{DDE30EBA-A1EA-4772-8F6D-9F9B2149CB51}"/>
    <dgm:cxn modelId="{5B40F41F-0175-424B-BEF2-188ACF7B7062}" type="presOf" srcId="{71E83A1A-0DA8-4E5E-A220-B2DB901A7A41}" destId="{F032810E-03F2-4136-BAB5-BCB93CBE0A52}" srcOrd="0" destOrd="0" presId="urn:microsoft.com/office/officeart/2005/8/layout/hierarchy1"/>
    <dgm:cxn modelId="{5A7BEED9-DB4F-45F2-979D-7C3A1FD92420}" type="presOf" srcId="{D636D5CA-596C-4CA3-B16B-0E9E7BE1EACD}" destId="{3D865D01-B793-4D02-A5E7-98079F284090}" srcOrd="0" destOrd="0" presId="urn:microsoft.com/office/officeart/2005/8/layout/hierarchy1"/>
    <dgm:cxn modelId="{87F8427C-459B-46FB-9E52-9D5CA77FA161}" type="presOf" srcId="{86CA2DD8-81A1-43F3-82A9-14F2BC7E799A}" destId="{9AF7D20C-CC51-4A24-B8A3-123FD2B5C1FF}" srcOrd="0" destOrd="0" presId="urn:microsoft.com/office/officeart/2005/8/layout/hierarchy1"/>
    <dgm:cxn modelId="{6E2BEA63-8FF4-44C3-AECC-D0D735FB75E5}" type="presOf" srcId="{7D17C93E-3397-47FE-B6F8-CB593C5158DE}" destId="{3CB2A181-F3F1-44B3-8458-B6146A60049D}" srcOrd="0" destOrd="0" presId="urn:microsoft.com/office/officeart/2005/8/layout/hierarchy1"/>
    <dgm:cxn modelId="{D1B0ED36-2D1A-4657-9869-ED9067300972}" type="presParOf" srcId="{9AF7D20C-CC51-4A24-B8A3-123FD2B5C1FF}" destId="{14569C47-D47D-43B3-A6A4-3D76FEF57B23}" srcOrd="0" destOrd="0" presId="urn:microsoft.com/office/officeart/2005/8/layout/hierarchy1"/>
    <dgm:cxn modelId="{3A0A67FF-F4DA-4690-A25C-D512592E89ED}" type="presParOf" srcId="{14569C47-D47D-43B3-A6A4-3D76FEF57B23}" destId="{6C69CE93-7B05-44C6-928E-23387A88580C}" srcOrd="0" destOrd="0" presId="urn:microsoft.com/office/officeart/2005/8/layout/hierarchy1"/>
    <dgm:cxn modelId="{391CB369-0629-47F8-897B-529B28EE39F3}" type="presParOf" srcId="{6C69CE93-7B05-44C6-928E-23387A88580C}" destId="{722B9E78-5CA6-423A-8F46-5D95E02DD4F5}" srcOrd="0" destOrd="0" presId="urn:microsoft.com/office/officeart/2005/8/layout/hierarchy1"/>
    <dgm:cxn modelId="{104D721D-276D-4C81-A385-289E58E31AFC}" type="presParOf" srcId="{6C69CE93-7B05-44C6-928E-23387A88580C}" destId="{3CB2A181-F3F1-44B3-8458-B6146A60049D}" srcOrd="1" destOrd="0" presId="urn:microsoft.com/office/officeart/2005/8/layout/hierarchy1"/>
    <dgm:cxn modelId="{3CB2DC28-8750-4E4B-A07F-BF4AC1812085}" type="presParOf" srcId="{14569C47-D47D-43B3-A6A4-3D76FEF57B23}" destId="{4BED1080-C5DC-4593-AC82-9B220D27292B}" srcOrd="1" destOrd="0" presId="urn:microsoft.com/office/officeart/2005/8/layout/hierarchy1"/>
    <dgm:cxn modelId="{51ED4C24-D5B7-426A-8FAA-14979B6D3700}" type="presParOf" srcId="{4BED1080-C5DC-4593-AC82-9B220D27292B}" destId="{94507544-26A3-418C-BDDC-61AEBE1DCC44}" srcOrd="0" destOrd="0" presId="urn:microsoft.com/office/officeart/2005/8/layout/hierarchy1"/>
    <dgm:cxn modelId="{C2326A35-CD4B-4D20-81F8-CD94D9447214}" type="presParOf" srcId="{4BED1080-C5DC-4593-AC82-9B220D27292B}" destId="{8EF4C7BD-4F63-4F97-94B7-188F67FB3520}" srcOrd="1" destOrd="0" presId="urn:microsoft.com/office/officeart/2005/8/layout/hierarchy1"/>
    <dgm:cxn modelId="{9E89421B-D1C8-4884-A8CF-A6380D11188F}" type="presParOf" srcId="{8EF4C7BD-4F63-4F97-94B7-188F67FB3520}" destId="{FA224882-DB9E-4567-8870-EEAB0C021C4A}" srcOrd="0" destOrd="0" presId="urn:microsoft.com/office/officeart/2005/8/layout/hierarchy1"/>
    <dgm:cxn modelId="{B74166C6-DBAC-4F5D-BEEE-3A2824F1DAF3}" type="presParOf" srcId="{FA224882-DB9E-4567-8870-EEAB0C021C4A}" destId="{3770FD89-E6E4-4E80-A044-3F943FE75306}" srcOrd="0" destOrd="0" presId="urn:microsoft.com/office/officeart/2005/8/layout/hierarchy1"/>
    <dgm:cxn modelId="{B31F17B8-40C9-44FE-A608-BA9900399A27}" type="presParOf" srcId="{FA224882-DB9E-4567-8870-EEAB0C021C4A}" destId="{F032810E-03F2-4136-BAB5-BCB93CBE0A52}" srcOrd="1" destOrd="0" presId="urn:microsoft.com/office/officeart/2005/8/layout/hierarchy1"/>
    <dgm:cxn modelId="{2CC9C865-7117-4DF7-B785-159E4F0DACF1}" type="presParOf" srcId="{8EF4C7BD-4F63-4F97-94B7-188F67FB3520}" destId="{E6567088-B51F-4415-9B67-A30D7262A1A5}" srcOrd="1" destOrd="0" presId="urn:microsoft.com/office/officeart/2005/8/layout/hierarchy1"/>
    <dgm:cxn modelId="{DA81FE35-449C-4E61-B56D-198C28503185}" type="presParOf" srcId="{4BED1080-C5DC-4593-AC82-9B220D27292B}" destId="{10F757C4-3CD4-4367-A0F8-7B314CA45A85}" srcOrd="2" destOrd="0" presId="urn:microsoft.com/office/officeart/2005/8/layout/hierarchy1"/>
    <dgm:cxn modelId="{5BEC3911-6D08-41A8-952D-E7D815D20D59}" type="presParOf" srcId="{4BED1080-C5DC-4593-AC82-9B220D27292B}" destId="{04CFE30B-D672-43CD-9175-42AA7256FFBE}" srcOrd="3" destOrd="0" presId="urn:microsoft.com/office/officeart/2005/8/layout/hierarchy1"/>
    <dgm:cxn modelId="{95DE4813-8908-4085-872E-EC3E47C593FA}" type="presParOf" srcId="{04CFE30B-D672-43CD-9175-42AA7256FFBE}" destId="{3E80511F-B155-4515-BBB0-F21008CD7407}" srcOrd="0" destOrd="0" presId="urn:microsoft.com/office/officeart/2005/8/layout/hierarchy1"/>
    <dgm:cxn modelId="{4B30899C-ED9B-4D50-9FEA-486B6BF2C042}" type="presParOf" srcId="{3E80511F-B155-4515-BBB0-F21008CD7407}" destId="{72FC63E9-0273-4158-B878-31C02331A286}" srcOrd="0" destOrd="0" presId="urn:microsoft.com/office/officeart/2005/8/layout/hierarchy1"/>
    <dgm:cxn modelId="{7472FFC0-EDD8-4A84-BCB5-17109C666373}" type="presParOf" srcId="{3E80511F-B155-4515-BBB0-F21008CD7407}" destId="{3D865D01-B793-4D02-A5E7-98079F284090}" srcOrd="1" destOrd="0" presId="urn:microsoft.com/office/officeart/2005/8/layout/hierarchy1"/>
    <dgm:cxn modelId="{477AE1D8-972D-4F59-84ED-DD78B5C0DC38}" type="presParOf" srcId="{04CFE30B-D672-43CD-9175-42AA7256FFBE}" destId="{6567B360-BF3C-4C5B-90E9-FBC44CD921F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22E541-32B4-42A9-A6B2-49456D8A1659}"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ru-RU"/>
        </a:p>
      </dgm:t>
    </dgm:pt>
    <dgm:pt modelId="{AFA6873C-1911-4AEE-94E1-CA2C7E976B77}">
      <dgm:prSet phldrT="[Текст]"/>
      <dgm:spPr/>
      <dgm:t>
        <a:bodyPr/>
        <a:lstStyle/>
        <a:p>
          <a:r>
            <a:rPr lang="ru-RU" dirty="0" smtClean="0">
              <a:solidFill>
                <a:srgbClr val="014B05"/>
              </a:solidFill>
              <a:latin typeface="Arial" pitchFamily="34" charset="0"/>
              <a:cs typeface="Arial" pitchFamily="34" charset="0"/>
            </a:rPr>
            <a:t>Расходы</a:t>
          </a:r>
          <a:endParaRPr lang="ru-RU" dirty="0">
            <a:solidFill>
              <a:srgbClr val="014B05"/>
            </a:solidFill>
            <a:latin typeface="Arial" pitchFamily="34" charset="0"/>
            <a:cs typeface="Arial" pitchFamily="34" charset="0"/>
          </a:endParaRPr>
        </a:p>
      </dgm:t>
    </dgm:pt>
    <dgm:pt modelId="{6F4AD626-F30F-442F-B386-65F329E53A75}" type="parTrans" cxnId="{3C450D76-D2F1-4C08-8B18-67901947A2E0}">
      <dgm:prSet/>
      <dgm:spPr/>
      <dgm:t>
        <a:bodyPr/>
        <a:lstStyle/>
        <a:p>
          <a:endParaRPr lang="ru-RU"/>
        </a:p>
      </dgm:t>
    </dgm:pt>
    <dgm:pt modelId="{5EB68839-219B-4074-9572-78C56497DB94}" type="sibTrans" cxnId="{3C450D76-D2F1-4C08-8B18-67901947A2E0}">
      <dgm:prSet/>
      <dgm:spPr/>
      <dgm:t>
        <a:bodyPr/>
        <a:lstStyle/>
        <a:p>
          <a:endParaRPr lang="ru-RU"/>
        </a:p>
      </dgm:t>
    </dgm:pt>
    <dgm:pt modelId="{D71D0B05-BC36-4713-A595-6196BFD688FF}">
      <dgm:prSet phldrT="[Текст]" custT="1"/>
      <dgm:spPr/>
      <dgm:t>
        <a:bodyPr/>
        <a:lstStyle/>
        <a:p>
          <a:r>
            <a:rPr lang="ru-RU" sz="2000" b="1" dirty="0" smtClean="0">
              <a:solidFill>
                <a:schemeClr val="tx1"/>
              </a:solidFill>
              <a:latin typeface="Arial" pitchFamily="34" charset="0"/>
              <a:cs typeface="Arial" pitchFamily="34" charset="0"/>
            </a:rPr>
            <a:t>Расходы, связанные с текущим ремонтом дорожного полотна – 733,9 тыс. рублей</a:t>
          </a:r>
          <a:endParaRPr lang="ru-RU" sz="2000" b="1" dirty="0">
            <a:solidFill>
              <a:schemeClr val="tx1"/>
            </a:solidFill>
            <a:latin typeface="Arial" pitchFamily="34" charset="0"/>
            <a:cs typeface="Arial" pitchFamily="34" charset="0"/>
          </a:endParaRPr>
        </a:p>
      </dgm:t>
    </dgm:pt>
    <dgm:pt modelId="{6DFFD9D2-BC97-4064-B7AE-D3E55BFECEC0}" type="parTrans" cxnId="{55070BAD-FD33-49FA-9EB7-FADF3EFF8FA6}">
      <dgm:prSet/>
      <dgm:spPr/>
      <dgm:t>
        <a:bodyPr/>
        <a:lstStyle/>
        <a:p>
          <a:endParaRPr lang="ru-RU"/>
        </a:p>
      </dgm:t>
    </dgm:pt>
    <dgm:pt modelId="{F649550E-D88A-4935-8122-F5EDA0C8AD1B}" type="sibTrans" cxnId="{55070BAD-FD33-49FA-9EB7-FADF3EFF8FA6}">
      <dgm:prSet/>
      <dgm:spPr/>
      <dgm:t>
        <a:bodyPr/>
        <a:lstStyle/>
        <a:p>
          <a:endParaRPr lang="ru-RU"/>
        </a:p>
      </dgm:t>
    </dgm:pt>
    <dgm:pt modelId="{411E6AB3-A818-4322-B24D-C829C9FFFDAC}">
      <dgm:prSet phldrT="[Текст]" custT="1"/>
      <dgm:spPr/>
      <dgm:t>
        <a:bodyPr/>
        <a:lstStyle/>
        <a:p>
          <a:r>
            <a:rPr lang="ru-RU" sz="2000" b="1" dirty="0" smtClean="0">
              <a:solidFill>
                <a:schemeClr val="tx1"/>
              </a:solidFill>
              <a:latin typeface="Arial" pitchFamily="34" charset="0"/>
              <a:cs typeface="Arial" pitchFamily="34" charset="0"/>
            </a:rPr>
            <a:t>Оплата за электроэнергию – 148,8 тыс. рублей.</a:t>
          </a:r>
          <a:endParaRPr lang="ru-RU" sz="2000" b="1" dirty="0">
            <a:solidFill>
              <a:schemeClr val="tx1"/>
            </a:solidFill>
            <a:latin typeface="Arial" pitchFamily="34" charset="0"/>
            <a:cs typeface="Arial" pitchFamily="34" charset="0"/>
          </a:endParaRPr>
        </a:p>
      </dgm:t>
    </dgm:pt>
    <dgm:pt modelId="{60077CE3-0931-40E2-A11E-0CF4B959444A}" type="parTrans" cxnId="{8CD949E6-A47A-47E6-B37D-0FB7D94C27BD}">
      <dgm:prSet/>
      <dgm:spPr/>
      <dgm:t>
        <a:bodyPr/>
        <a:lstStyle/>
        <a:p>
          <a:endParaRPr lang="ru-RU"/>
        </a:p>
      </dgm:t>
    </dgm:pt>
    <dgm:pt modelId="{8F273219-BF93-4B1B-89CE-DB1D42B81721}" type="sibTrans" cxnId="{8CD949E6-A47A-47E6-B37D-0FB7D94C27BD}">
      <dgm:prSet/>
      <dgm:spPr/>
      <dgm:t>
        <a:bodyPr/>
        <a:lstStyle/>
        <a:p>
          <a:endParaRPr lang="ru-RU"/>
        </a:p>
      </dgm:t>
    </dgm:pt>
    <dgm:pt modelId="{DE8E870A-66E3-4F06-9C3A-AAD43D1A08E4}">
      <dgm:prSet custT="1"/>
      <dgm:spPr/>
      <dgm:t>
        <a:bodyPr/>
        <a:lstStyle/>
        <a:p>
          <a:r>
            <a:rPr lang="ru-RU" sz="2000" b="1" i="0" dirty="0" smtClean="0">
              <a:solidFill>
                <a:schemeClr val="tx1"/>
              </a:solidFill>
              <a:latin typeface="Arial" pitchFamily="34" charset="0"/>
              <a:cs typeface="Arial" pitchFamily="34" charset="0"/>
            </a:rPr>
            <a:t>Мероприятия по землеустройству – 41,0 тыс. рублей</a:t>
          </a:r>
          <a:endParaRPr lang="ru-RU" sz="2000" b="1" i="0" dirty="0">
            <a:solidFill>
              <a:schemeClr val="tx1"/>
            </a:solidFill>
            <a:latin typeface="Arial" pitchFamily="34" charset="0"/>
            <a:cs typeface="Arial" pitchFamily="34" charset="0"/>
          </a:endParaRPr>
        </a:p>
      </dgm:t>
    </dgm:pt>
    <dgm:pt modelId="{2A8D363D-7F87-48BC-9A8B-148CE62679C3}" type="parTrans" cxnId="{BD24534D-5890-476E-B610-4FD03F7379D2}">
      <dgm:prSet/>
      <dgm:spPr/>
      <dgm:t>
        <a:bodyPr/>
        <a:lstStyle/>
        <a:p>
          <a:endParaRPr lang="ru-RU"/>
        </a:p>
      </dgm:t>
    </dgm:pt>
    <dgm:pt modelId="{959717F2-1D86-4A80-AAA1-1A705E0AB13F}" type="sibTrans" cxnId="{BD24534D-5890-476E-B610-4FD03F7379D2}">
      <dgm:prSet/>
      <dgm:spPr/>
      <dgm:t>
        <a:bodyPr/>
        <a:lstStyle/>
        <a:p>
          <a:endParaRPr lang="ru-RU"/>
        </a:p>
      </dgm:t>
    </dgm:pt>
    <dgm:pt modelId="{6CB07D5A-1CAB-4620-B069-61E45C2E294E}" type="pres">
      <dgm:prSet presAssocID="{8722E541-32B4-42A9-A6B2-49456D8A1659}" presName="composite" presStyleCnt="0">
        <dgm:presLayoutVars>
          <dgm:chMax val="1"/>
          <dgm:dir/>
          <dgm:resizeHandles val="exact"/>
        </dgm:presLayoutVars>
      </dgm:prSet>
      <dgm:spPr/>
      <dgm:t>
        <a:bodyPr/>
        <a:lstStyle/>
        <a:p>
          <a:endParaRPr lang="ru-RU"/>
        </a:p>
      </dgm:t>
    </dgm:pt>
    <dgm:pt modelId="{E3ADC9F5-33EB-4370-8394-2760DF153228}" type="pres">
      <dgm:prSet presAssocID="{AFA6873C-1911-4AEE-94E1-CA2C7E976B77}" presName="roof" presStyleLbl="dkBgShp" presStyleIdx="0" presStyleCnt="2"/>
      <dgm:spPr/>
      <dgm:t>
        <a:bodyPr/>
        <a:lstStyle/>
        <a:p>
          <a:endParaRPr lang="ru-RU"/>
        </a:p>
      </dgm:t>
    </dgm:pt>
    <dgm:pt modelId="{9B00F9D6-4371-4703-BF43-9F17A59B2BCE}" type="pres">
      <dgm:prSet presAssocID="{AFA6873C-1911-4AEE-94E1-CA2C7E976B77}" presName="pillars" presStyleCnt="0"/>
      <dgm:spPr/>
    </dgm:pt>
    <dgm:pt modelId="{B36CD881-2AFD-4BDF-BD8B-85DB7362C9F1}" type="pres">
      <dgm:prSet presAssocID="{AFA6873C-1911-4AEE-94E1-CA2C7E976B77}" presName="pillar1" presStyleLbl="node1" presStyleIdx="0" presStyleCnt="3" custScaleX="45030" custLinFactNeighborX="-4073" custLinFactNeighborY="-698">
        <dgm:presLayoutVars>
          <dgm:bulletEnabled val="1"/>
        </dgm:presLayoutVars>
      </dgm:prSet>
      <dgm:spPr/>
      <dgm:t>
        <a:bodyPr/>
        <a:lstStyle/>
        <a:p>
          <a:endParaRPr lang="ru-RU"/>
        </a:p>
      </dgm:t>
    </dgm:pt>
    <dgm:pt modelId="{E7673EE4-F639-48DC-B5E0-5B65D9042EE3}" type="pres">
      <dgm:prSet presAssocID="{411E6AB3-A818-4322-B24D-C829C9FFFDAC}" presName="pillarX" presStyleLbl="node1" presStyleIdx="1" presStyleCnt="3" custScaleX="29787">
        <dgm:presLayoutVars>
          <dgm:bulletEnabled val="1"/>
        </dgm:presLayoutVars>
      </dgm:prSet>
      <dgm:spPr/>
      <dgm:t>
        <a:bodyPr/>
        <a:lstStyle/>
        <a:p>
          <a:endParaRPr lang="ru-RU"/>
        </a:p>
      </dgm:t>
    </dgm:pt>
    <dgm:pt modelId="{E2105B10-B336-4A64-B179-1FA245988BDA}" type="pres">
      <dgm:prSet presAssocID="{DE8E870A-66E3-4F06-9C3A-AAD43D1A08E4}" presName="pillarX" presStyleLbl="node1" presStyleIdx="2" presStyleCnt="3" custScaleX="26542">
        <dgm:presLayoutVars>
          <dgm:bulletEnabled val="1"/>
        </dgm:presLayoutVars>
      </dgm:prSet>
      <dgm:spPr/>
      <dgm:t>
        <a:bodyPr/>
        <a:lstStyle/>
        <a:p>
          <a:endParaRPr lang="ru-RU"/>
        </a:p>
      </dgm:t>
    </dgm:pt>
    <dgm:pt modelId="{0848EB06-389F-49EF-A926-EA6393FE69FE}" type="pres">
      <dgm:prSet presAssocID="{AFA6873C-1911-4AEE-94E1-CA2C7E976B77}" presName="base" presStyleLbl="dkBgShp" presStyleIdx="1" presStyleCnt="2"/>
      <dgm:spPr/>
    </dgm:pt>
  </dgm:ptLst>
  <dgm:cxnLst>
    <dgm:cxn modelId="{F49B4148-D0F3-4070-9A96-B5197061D97C}" type="presOf" srcId="{8722E541-32B4-42A9-A6B2-49456D8A1659}" destId="{6CB07D5A-1CAB-4620-B069-61E45C2E294E}" srcOrd="0" destOrd="0" presId="urn:microsoft.com/office/officeart/2005/8/layout/hList3"/>
    <dgm:cxn modelId="{E5BD119A-4F2D-427D-B5EB-FDC7C1A02E49}" type="presOf" srcId="{AFA6873C-1911-4AEE-94E1-CA2C7E976B77}" destId="{E3ADC9F5-33EB-4370-8394-2760DF153228}" srcOrd="0" destOrd="0" presId="urn:microsoft.com/office/officeart/2005/8/layout/hList3"/>
    <dgm:cxn modelId="{542BEC57-351C-48A5-91D2-6A8685BCA9E1}" type="presOf" srcId="{DE8E870A-66E3-4F06-9C3A-AAD43D1A08E4}" destId="{E2105B10-B336-4A64-B179-1FA245988BDA}" srcOrd="0" destOrd="0" presId="urn:microsoft.com/office/officeart/2005/8/layout/hList3"/>
    <dgm:cxn modelId="{F1EE11EB-DFBB-4CA2-B3E8-8D1C675A3679}" type="presOf" srcId="{D71D0B05-BC36-4713-A595-6196BFD688FF}" destId="{B36CD881-2AFD-4BDF-BD8B-85DB7362C9F1}" srcOrd="0" destOrd="0" presId="urn:microsoft.com/office/officeart/2005/8/layout/hList3"/>
    <dgm:cxn modelId="{3C450D76-D2F1-4C08-8B18-67901947A2E0}" srcId="{8722E541-32B4-42A9-A6B2-49456D8A1659}" destId="{AFA6873C-1911-4AEE-94E1-CA2C7E976B77}" srcOrd="0" destOrd="0" parTransId="{6F4AD626-F30F-442F-B386-65F329E53A75}" sibTransId="{5EB68839-219B-4074-9572-78C56497DB94}"/>
    <dgm:cxn modelId="{55070BAD-FD33-49FA-9EB7-FADF3EFF8FA6}" srcId="{AFA6873C-1911-4AEE-94E1-CA2C7E976B77}" destId="{D71D0B05-BC36-4713-A595-6196BFD688FF}" srcOrd="0" destOrd="0" parTransId="{6DFFD9D2-BC97-4064-B7AE-D3E55BFECEC0}" sibTransId="{F649550E-D88A-4935-8122-F5EDA0C8AD1B}"/>
    <dgm:cxn modelId="{BD24534D-5890-476E-B610-4FD03F7379D2}" srcId="{AFA6873C-1911-4AEE-94E1-CA2C7E976B77}" destId="{DE8E870A-66E3-4F06-9C3A-AAD43D1A08E4}" srcOrd="2" destOrd="0" parTransId="{2A8D363D-7F87-48BC-9A8B-148CE62679C3}" sibTransId="{959717F2-1D86-4A80-AAA1-1A705E0AB13F}"/>
    <dgm:cxn modelId="{BBFA771C-4C47-45AE-9031-FA062C34711F}" type="presOf" srcId="{411E6AB3-A818-4322-B24D-C829C9FFFDAC}" destId="{E7673EE4-F639-48DC-B5E0-5B65D9042EE3}" srcOrd="0" destOrd="0" presId="urn:microsoft.com/office/officeart/2005/8/layout/hList3"/>
    <dgm:cxn modelId="{8CD949E6-A47A-47E6-B37D-0FB7D94C27BD}" srcId="{AFA6873C-1911-4AEE-94E1-CA2C7E976B77}" destId="{411E6AB3-A818-4322-B24D-C829C9FFFDAC}" srcOrd="1" destOrd="0" parTransId="{60077CE3-0931-40E2-A11E-0CF4B959444A}" sibTransId="{8F273219-BF93-4B1B-89CE-DB1D42B81721}"/>
    <dgm:cxn modelId="{F3BBC3C2-0E23-424F-9BA5-861D2C9E5E38}" type="presParOf" srcId="{6CB07D5A-1CAB-4620-B069-61E45C2E294E}" destId="{E3ADC9F5-33EB-4370-8394-2760DF153228}" srcOrd="0" destOrd="0" presId="urn:microsoft.com/office/officeart/2005/8/layout/hList3"/>
    <dgm:cxn modelId="{4B61A5AF-839A-44EE-ACDE-34E608E6D5E7}" type="presParOf" srcId="{6CB07D5A-1CAB-4620-B069-61E45C2E294E}" destId="{9B00F9D6-4371-4703-BF43-9F17A59B2BCE}" srcOrd="1" destOrd="0" presId="urn:microsoft.com/office/officeart/2005/8/layout/hList3"/>
    <dgm:cxn modelId="{FC5C34C3-B8BD-43D8-952B-A778FDCFB537}" type="presParOf" srcId="{9B00F9D6-4371-4703-BF43-9F17A59B2BCE}" destId="{B36CD881-2AFD-4BDF-BD8B-85DB7362C9F1}" srcOrd="0" destOrd="0" presId="urn:microsoft.com/office/officeart/2005/8/layout/hList3"/>
    <dgm:cxn modelId="{229CB764-9413-4549-8FA4-0DC6B7064E00}" type="presParOf" srcId="{9B00F9D6-4371-4703-BF43-9F17A59B2BCE}" destId="{E7673EE4-F639-48DC-B5E0-5B65D9042EE3}" srcOrd="1" destOrd="0" presId="urn:microsoft.com/office/officeart/2005/8/layout/hList3"/>
    <dgm:cxn modelId="{521AB45A-C9F3-4397-BF57-A89125C83020}" type="presParOf" srcId="{9B00F9D6-4371-4703-BF43-9F17A59B2BCE}" destId="{E2105B10-B336-4A64-B179-1FA245988BDA}" srcOrd="2" destOrd="0" presId="urn:microsoft.com/office/officeart/2005/8/layout/hList3"/>
    <dgm:cxn modelId="{CE9C1B9E-57AF-406E-B2D7-E1532A14091C}" type="presParOf" srcId="{6CB07D5A-1CAB-4620-B069-61E45C2E294E}" destId="{0848EB06-389F-49EF-A926-EA6393FE69F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22E541-32B4-42A9-A6B2-49456D8A1659}"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ru-RU"/>
        </a:p>
      </dgm:t>
    </dgm:pt>
    <dgm:pt modelId="{AFA6873C-1911-4AEE-94E1-CA2C7E976B77}">
      <dgm:prSet phldrT="[Текст]" custT="1"/>
      <dgm:spPr/>
      <dgm:t>
        <a:bodyPr/>
        <a:lstStyle/>
        <a:p>
          <a:r>
            <a:rPr lang="ru-RU" sz="2400" b="1" dirty="0" smtClean="0">
              <a:solidFill>
                <a:schemeClr val="tx1"/>
              </a:solidFill>
              <a:latin typeface="Arial" pitchFamily="34" charset="0"/>
              <a:cs typeface="Arial" pitchFamily="34" charset="0"/>
            </a:rPr>
            <a:t>Расходы</a:t>
          </a:r>
          <a:endParaRPr lang="ru-RU" sz="2400" b="1" dirty="0">
            <a:solidFill>
              <a:schemeClr val="tx1"/>
            </a:solidFill>
            <a:latin typeface="Arial" pitchFamily="34" charset="0"/>
            <a:cs typeface="Arial" pitchFamily="34" charset="0"/>
          </a:endParaRPr>
        </a:p>
      </dgm:t>
    </dgm:pt>
    <dgm:pt modelId="{6F4AD626-F30F-442F-B386-65F329E53A75}" type="parTrans" cxnId="{3C450D76-D2F1-4C08-8B18-67901947A2E0}">
      <dgm:prSet/>
      <dgm:spPr/>
      <dgm:t>
        <a:bodyPr/>
        <a:lstStyle/>
        <a:p>
          <a:endParaRPr lang="ru-RU"/>
        </a:p>
      </dgm:t>
    </dgm:pt>
    <dgm:pt modelId="{5EB68839-219B-4074-9572-78C56497DB94}" type="sibTrans" cxnId="{3C450D76-D2F1-4C08-8B18-67901947A2E0}">
      <dgm:prSet/>
      <dgm:spPr/>
      <dgm:t>
        <a:bodyPr/>
        <a:lstStyle/>
        <a:p>
          <a:endParaRPr lang="ru-RU"/>
        </a:p>
      </dgm:t>
    </dgm:pt>
    <dgm:pt modelId="{D9215F93-4215-48D9-B0AB-09E5F4573A6F}">
      <dgm:prSet phldrT="[Текст]" custT="1"/>
      <dgm:spPr/>
      <dgm:t>
        <a:bodyPr/>
        <a:lstStyle/>
        <a:p>
          <a:r>
            <a:rPr lang="ru-RU" sz="2400" dirty="0" smtClean="0">
              <a:latin typeface="Times New Roman" panose="02020603050405020304" pitchFamily="18" charset="0"/>
              <a:cs typeface="Times New Roman" panose="02020603050405020304" pitchFamily="18" charset="0"/>
            </a:rPr>
            <a:t>Благоустройство территории поселения – 1 314,4 тыс. рублей </a:t>
          </a:r>
          <a:endParaRPr lang="ru-RU" sz="2400" dirty="0">
            <a:solidFill>
              <a:srgbClr val="013503"/>
            </a:solidFill>
            <a:latin typeface="Arial" pitchFamily="34" charset="0"/>
            <a:cs typeface="Arial" pitchFamily="34" charset="0"/>
          </a:endParaRPr>
        </a:p>
      </dgm:t>
    </dgm:pt>
    <dgm:pt modelId="{78689A0A-9D0E-4E17-9CC5-2F48FD9F0918}" type="parTrans" cxnId="{3B245C13-8217-48A7-8602-7E7C219D8B29}">
      <dgm:prSet/>
      <dgm:spPr/>
      <dgm:t>
        <a:bodyPr/>
        <a:lstStyle/>
        <a:p>
          <a:endParaRPr lang="ru-RU"/>
        </a:p>
      </dgm:t>
    </dgm:pt>
    <dgm:pt modelId="{05F8DCA6-7AB0-4406-BCBA-7CA03520B768}" type="sibTrans" cxnId="{3B245C13-8217-48A7-8602-7E7C219D8B29}">
      <dgm:prSet/>
      <dgm:spPr/>
      <dgm:t>
        <a:bodyPr/>
        <a:lstStyle/>
        <a:p>
          <a:endParaRPr lang="ru-RU"/>
        </a:p>
      </dgm:t>
    </dgm:pt>
    <dgm:pt modelId="{D71D0B05-BC36-4713-A595-6196BFD688FF}">
      <dgm:prSet phldrT="[Текст]" custT="1"/>
      <dgm:spPr/>
      <dgm:t>
        <a:bodyPr/>
        <a:lstStyle/>
        <a:p>
          <a:r>
            <a:rPr lang="ru-RU" sz="2400" dirty="0" smtClean="0">
              <a:latin typeface="Times New Roman" panose="02020603050405020304" pitchFamily="18" charset="0"/>
              <a:cs typeface="Times New Roman" panose="02020603050405020304" pitchFamily="18" charset="0"/>
            </a:rPr>
            <a:t>Озеленение территории – 5,0 тыс. рублей.</a:t>
          </a:r>
          <a:endParaRPr lang="ru-RU" sz="2400" b="1" dirty="0">
            <a:solidFill>
              <a:srgbClr val="013503"/>
            </a:solidFill>
            <a:latin typeface="Arial" pitchFamily="34" charset="0"/>
            <a:cs typeface="Arial" pitchFamily="34" charset="0"/>
          </a:endParaRPr>
        </a:p>
      </dgm:t>
    </dgm:pt>
    <dgm:pt modelId="{6DFFD9D2-BC97-4064-B7AE-D3E55BFECEC0}" type="parTrans" cxnId="{55070BAD-FD33-49FA-9EB7-FADF3EFF8FA6}">
      <dgm:prSet/>
      <dgm:spPr/>
      <dgm:t>
        <a:bodyPr/>
        <a:lstStyle/>
        <a:p>
          <a:endParaRPr lang="ru-RU"/>
        </a:p>
      </dgm:t>
    </dgm:pt>
    <dgm:pt modelId="{F649550E-D88A-4935-8122-F5EDA0C8AD1B}" type="sibTrans" cxnId="{55070BAD-FD33-49FA-9EB7-FADF3EFF8FA6}">
      <dgm:prSet/>
      <dgm:spPr/>
      <dgm:t>
        <a:bodyPr/>
        <a:lstStyle/>
        <a:p>
          <a:endParaRPr lang="ru-RU"/>
        </a:p>
      </dgm:t>
    </dgm:pt>
    <dgm:pt modelId="{411E6AB3-A818-4322-B24D-C829C9FFFDAC}">
      <dgm:prSet phldrT="[Текст]" custT="1"/>
      <dgm:spPr/>
      <dgm:t>
        <a:bodyPr/>
        <a:lstStyle/>
        <a:p>
          <a:r>
            <a:rPr lang="ru-RU" sz="2400" dirty="0" smtClean="0">
              <a:latin typeface="Times New Roman" panose="02020603050405020304" pitchFamily="18" charset="0"/>
              <a:cs typeface="Times New Roman" panose="02020603050405020304" pitchFamily="18" charset="0"/>
            </a:rPr>
            <a:t>Оплата ритуальных услуг – 8,0 тыс. рублей.</a:t>
          </a:r>
          <a:r>
            <a:rPr lang="ru-RU" sz="2400" b="1" dirty="0" smtClean="0">
              <a:solidFill>
                <a:srgbClr val="013503"/>
              </a:solidFill>
              <a:latin typeface="Arial" pitchFamily="34" charset="0"/>
              <a:cs typeface="Arial" pitchFamily="34" charset="0"/>
            </a:rPr>
            <a:t> </a:t>
          </a:r>
          <a:endParaRPr lang="ru-RU" sz="2400" b="1" dirty="0">
            <a:solidFill>
              <a:srgbClr val="013503"/>
            </a:solidFill>
            <a:latin typeface="Arial" pitchFamily="34" charset="0"/>
            <a:cs typeface="Arial" pitchFamily="34" charset="0"/>
          </a:endParaRPr>
        </a:p>
      </dgm:t>
    </dgm:pt>
    <dgm:pt modelId="{60077CE3-0931-40E2-A11E-0CF4B959444A}" type="parTrans" cxnId="{8CD949E6-A47A-47E6-B37D-0FB7D94C27BD}">
      <dgm:prSet/>
      <dgm:spPr/>
      <dgm:t>
        <a:bodyPr/>
        <a:lstStyle/>
        <a:p>
          <a:endParaRPr lang="ru-RU"/>
        </a:p>
      </dgm:t>
    </dgm:pt>
    <dgm:pt modelId="{8F273219-BF93-4B1B-89CE-DB1D42B81721}" type="sibTrans" cxnId="{8CD949E6-A47A-47E6-B37D-0FB7D94C27BD}">
      <dgm:prSet/>
      <dgm:spPr/>
      <dgm:t>
        <a:bodyPr/>
        <a:lstStyle/>
        <a:p>
          <a:endParaRPr lang="ru-RU"/>
        </a:p>
      </dgm:t>
    </dgm:pt>
    <dgm:pt modelId="{DE8E870A-66E3-4F06-9C3A-AAD43D1A08E4}">
      <dgm:prSet custT="1"/>
      <dgm:spPr/>
      <dgm:t>
        <a:bodyPr/>
        <a:lstStyle/>
        <a:p>
          <a:r>
            <a:rPr lang="ru-RU" sz="2400" dirty="0" smtClean="0">
              <a:latin typeface="Times New Roman" panose="02020603050405020304" pitchFamily="18" charset="0"/>
              <a:cs typeface="Times New Roman" panose="02020603050405020304" pitchFamily="18" charset="0"/>
            </a:rPr>
            <a:t>Уличное освещение – 804,2 тыс. </a:t>
          </a:r>
          <a:r>
            <a:rPr lang="ru-RU" sz="2400" dirty="0" err="1" smtClean="0">
              <a:latin typeface="Times New Roman" panose="02020603050405020304" pitchFamily="18" charset="0"/>
              <a:cs typeface="Times New Roman" panose="02020603050405020304" pitchFamily="18" charset="0"/>
            </a:rPr>
            <a:t>руб</a:t>
          </a:r>
          <a:r>
            <a:rPr lang="ru-RU" sz="2400" dirty="0" smtClean="0">
              <a:latin typeface="Times New Roman" panose="02020603050405020304" pitchFamily="18" charset="0"/>
              <a:cs typeface="Times New Roman" panose="02020603050405020304" pitchFamily="18" charset="0"/>
            </a:rPr>
            <a:t> (электроэнергию)и 87,9 тыс. </a:t>
          </a:r>
          <a:r>
            <a:rPr lang="ru-RU" sz="2400" dirty="0" err="1" smtClean="0">
              <a:latin typeface="Times New Roman" panose="02020603050405020304" pitchFamily="18" charset="0"/>
              <a:cs typeface="Times New Roman" panose="02020603050405020304" pitchFamily="18" charset="0"/>
            </a:rPr>
            <a:t>руб</a:t>
          </a:r>
          <a:r>
            <a:rPr lang="ru-RU" sz="2400" dirty="0" smtClean="0">
              <a:latin typeface="Times New Roman" panose="02020603050405020304" pitchFamily="18" charset="0"/>
              <a:cs typeface="Times New Roman" panose="02020603050405020304" pitchFamily="18" charset="0"/>
            </a:rPr>
            <a:t>(комплектующие.)</a:t>
          </a:r>
          <a:endParaRPr lang="ru-RU" sz="2400" dirty="0">
            <a:solidFill>
              <a:srgbClr val="013503"/>
            </a:solidFill>
            <a:latin typeface="Arial" pitchFamily="34" charset="0"/>
            <a:cs typeface="Arial" pitchFamily="34" charset="0"/>
          </a:endParaRPr>
        </a:p>
      </dgm:t>
    </dgm:pt>
    <dgm:pt modelId="{2A8D363D-7F87-48BC-9A8B-148CE62679C3}" type="parTrans" cxnId="{BD24534D-5890-476E-B610-4FD03F7379D2}">
      <dgm:prSet/>
      <dgm:spPr/>
      <dgm:t>
        <a:bodyPr/>
        <a:lstStyle/>
        <a:p>
          <a:endParaRPr lang="ru-RU"/>
        </a:p>
      </dgm:t>
    </dgm:pt>
    <dgm:pt modelId="{959717F2-1D86-4A80-AAA1-1A705E0AB13F}" type="sibTrans" cxnId="{BD24534D-5890-476E-B610-4FD03F7379D2}">
      <dgm:prSet/>
      <dgm:spPr/>
      <dgm:t>
        <a:bodyPr/>
        <a:lstStyle/>
        <a:p>
          <a:endParaRPr lang="ru-RU"/>
        </a:p>
      </dgm:t>
    </dgm:pt>
    <dgm:pt modelId="{56EC35B7-16DD-4DC9-B49F-3789E176A4C1}">
      <dgm:prSet custT="1"/>
      <dgm:spPr/>
      <dgm:t>
        <a:bodyPr/>
        <a:lstStyle/>
        <a:p>
          <a:r>
            <a:rPr lang="ru-RU" sz="2400" dirty="0" smtClean="0">
              <a:latin typeface="Times New Roman" panose="02020603050405020304" pitchFamily="18" charset="0"/>
              <a:cs typeface="Times New Roman" panose="02020603050405020304" pitchFamily="18" charset="0"/>
            </a:rPr>
            <a:t>Обустройство дороги - 511,9 тыс. рублей.</a:t>
          </a:r>
          <a:endParaRPr lang="ru-RU" sz="2400" dirty="0">
            <a:solidFill>
              <a:srgbClr val="013503"/>
            </a:solidFill>
            <a:latin typeface="Arial" pitchFamily="34" charset="0"/>
            <a:cs typeface="Arial" pitchFamily="34" charset="0"/>
          </a:endParaRPr>
        </a:p>
      </dgm:t>
    </dgm:pt>
    <dgm:pt modelId="{84A25F08-FBE3-405C-B198-1F03285CEE1A}" type="parTrans" cxnId="{69A13404-EF2B-4823-A5B2-F09DCF05A1A1}">
      <dgm:prSet/>
      <dgm:spPr/>
      <dgm:t>
        <a:bodyPr/>
        <a:lstStyle/>
        <a:p>
          <a:endParaRPr lang="ru-RU"/>
        </a:p>
      </dgm:t>
    </dgm:pt>
    <dgm:pt modelId="{1F92EC82-E08C-4EE3-A0EE-FDFCBDFCD256}" type="sibTrans" cxnId="{69A13404-EF2B-4823-A5B2-F09DCF05A1A1}">
      <dgm:prSet/>
      <dgm:spPr/>
      <dgm:t>
        <a:bodyPr/>
        <a:lstStyle/>
        <a:p>
          <a:endParaRPr lang="ru-RU"/>
        </a:p>
      </dgm:t>
    </dgm:pt>
    <dgm:pt modelId="{DDA8CFAF-4CFF-4DD1-900C-62006A2345E8}">
      <dgm:prSet custT="1"/>
      <dgm:spPr/>
      <dgm:t>
        <a:bodyPr/>
        <a:lstStyle/>
        <a:p>
          <a:r>
            <a:rPr lang="ru-RU" sz="2400" dirty="0" smtClean="0">
              <a:latin typeface="Times New Roman" panose="02020603050405020304" pitchFamily="18" charset="0"/>
              <a:cs typeface="Times New Roman" panose="02020603050405020304" pitchFamily="18" charset="0"/>
            </a:rPr>
            <a:t>Модернизация топочной СК в х. Прогресс в рамках программы инициативного бюджетирования – 320,5тыс. </a:t>
          </a:r>
          <a:r>
            <a:rPr lang="ru-RU" sz="2400" dirty="0" err="1" smtClean="0">
              <a:latin typeface="Times New Roman" panose="02020603050405020304" pitchFamily="18" charset="0"/>
              <a:cs typeface="Times New Roman" panose="02020603050405020304" pitchFamily="18" charset="0"/>
            </a:rPr>
            <a:t>руб</a:t>
          </a:r>
          <a:endParaRPr lang="ru-RU" sz="2400" dirty="0"/>
        </a:p>
      </dgm:t>
    </dgm:pt>
    <dgm:pt modelId="{0F89ACA5-7576-4CD6-8BCF-90BC44F9F200}" type="parTrans" cxnId="{C079521E-4F48-48D1-844B-560464912801}">
      <dgm:prSet/>
      <dgm:spPr/>
      <dgm:t>
        <a:bodyPr/>
        <a:lstStyle/>
        <a:p>
          <a:endParaRPr lang="ru-RU"/>
        </a:p>
      </dgm:t>
    </dgm:pt>
    <dgm:pt modelId="{3058E445-F2C5-402F-8D91-91FD64229BDB}" type="sibTrans" cxnId="{C079521E-4F48-48D1-844B-560464912801}">
      <dgm:prSet/>
      <dgm:spPr/>
      <dgm:t>
        <a:bodyPr/>
        <a:lstStyle/>
        <a:p>
          <a:endParaRPr lang="ru-RU"/>
        </a:p>
      </dgm:t>
    </dgm:pt>
    <dgm:pt modelId="{6CB07D5A-1CAB-4620-B069-61E45C2E294E}" type="pres">
      <dgm:prSet presAssocID="{8722E541-32B4-42A9-A6B2-49456D8A1659}" presName="composite" presStyleCnt="0">
        <dgm:presLayoutVars>
          <dgm:chMax val="1"/>
          <dgm:dir/>
          <dgm:resizeHandles val="exact"/>
        </dgm:presLayoutVars>
      </dgm:prSet>
      <dgm:spPr/>
      <dgm:t>
        <a:bodyPr/>
        <a:lstStyle/>
        <a:p>
          <a:endParaRPr lang="ru-RU"/>
        </a:p>
      </dgm:t>
    </dgm:pt>
    <dgm:pt modelId="{E3ADC9F5-33EB-4370-8394-2760DF153228}" type="pres">
      <dgm:prSet presAssocID="{AFA6873C-1911-4AEE-94E1-CA2C7E976B77}" presName="roof" presStyleLbl="dkBgShp" presStyleIdx="0" presStyleCnt="2" custScaleY="30938" custLinFactNeighborX="-1285" custLinFactNeighborY="-42504"/>
      <dgm:spPr/>
      <dgm:t>
        <a:bodyPr/>
        <a:lstStyle/>
        <a:p>
          <a:endParaRPr lang="ru-RU"/>
        </a:p>
      </dgm:t>
    </dgm:pt>
    <dgm:pt modelId="{9B00F9D6-4371-4703-BF43-9F17A59B2BCE}" type="pres">
      <dgm:prSet presAssocID="{AFA6873C-1911-4AEE-94E1-CA2C7E976B77}" presName="pillars" presStyleCnt="0"/>
      <dgm:spPr/>
    </dgm:pt>
    <dgm:pt modelId="{B36CD881-2AFD-4BDF-BD8B-85DB7362C9F1}" type="pres">
      <dgm:prSet presAssocID="{AFA6873C-1911-4AEE-94E1-CA2C7E976B77}" presName="pillar1" presStyleLbl="node1" presStyleIdx="0" presStyleCnt="6" custScaleX="32084" custScaleY="135019" custLinFactNeighborX="-595" custLinFactNeighborY="-176">
        <dgm:presLayoutVars>
          <dgm:bulletEnabled val="1"/>
        </dgm:presLayoutVars>
      </dgm:prSet>
      <dgm:spPr/>
      <dgm:t>
        <a:bodyPr/>
        <a:lstStyle/>
        <a:p>
          <a:endParaRPr lang="ru-RU"/>
        </a:p>
      </dgm:t>
    </dgm:pt>
    <dgm:pt modelId="{C74FFF7C-BFBF-4699-8E5F-F6F304CE4EAA}" type="pres">
      <dgm:prSet presAssocID="{D71D0B05-BC36-4713-A595-6196BFD688FF}" presName="pillarX" presStyleLbl="node1" presStyleIdx="1" presStyleCnt="6" custScaleX="22374" custScaleY="135817">
        <dgm:presLayoutVars>
          <dgm:bulletEnabled val="1"/>
        </dgm:presLayoutVars>
      </dgm:prSet>
      <dgm:spPr/>
      <dgm:t>
        <a:bodyPr/>
        <a:lstStyle/>
        <a:p>
          <a:endParaRPr lang="ru-RU"/>
        </a:p>
      </dgm:t>
    </dgm:pt>
    <dgm:pt modelId="{E7673EE4-F639-48DC-B5E0-5B65D9042EE3}" type="pres">
      <dgm:prSet presAssocID="{411E6AB3-A818-4322-B24D-C829C9FFFDAC}" presName="pillarX" presStyleLbl="node1" presStyleIdx="2" presStyleCnt="6" custScaleX="23685" custScaleY="133988">
        <dgm:presLayoutVars>
          <dgm:bulletEnabled val="1"/>
        </dgm:presLayoutVars>
      </dgm:prSet>
      <dgm:spPr/>
      <dgm:t>
        <a:bodyPr/>
        <a:lstStyle/>
        <a:p>
          <a:endParaRPr lang="ru-RU"/>
        </a:p>
      </dgm:t>
    </dgm:pt>
    <dgm:pt modelId="{E2105B10-B336-4A64-B179-1FA245988BDA}" type="pres">
      <dgm:prSet presAssocID="{DE8E870A-66E3-4F06-9C3A-AAD43D1A08E4}" presName="pillarX" presStyleLbl="node1" presStyleIdx="3" presStyleCnt="6" custScaleX="39690" custScaleY="133988">
        <dgm:presLayoutVars>
          <dgm:bulletEnabled val="1"/>
        </dgm:presLayoutVars>
      </dgm:prSet>
      <dgm:spPr/>
      <dgm:t>
        <a:bodyPr/>
        <a:lstStyle/>
        <a:p>
          <a:endParaRPr lang="ru-RU"/>
        </a:p>
      </dgm:t>
    </dgm:pt>
    <dgm:pt modelId="{99C78037-EED5-4BE4-9766-9AD14C6F0934}" type="pres">
      <dgm:prSet presAssocID="{56EC35B7-16DD-4DC9-B49F-3789E176A4C1}" presName="pillarX" presStyleLbl="node1" presStyleIdx="4" presStyleCnt="6" custScaleX="37766" custScaleY="132158">
        <dgm:presLayoutVars>
          <dgm:bulletEnabled val="1"/>
        </dgm:presLayoutVars>
      </dgm:prSet>
      <dgm:spPr/>
      <dgm:t>
        <a:bodyPr/>
        <a:lstStyle/>
        <a:p>
          <a:endParaRPr lang="ru-RU"/>
        </a:p>
      </dgm:t>
    </dgm:pt>
    <dgm:pt modelId="{D2530086-C035-4707-9DC5-4D0CFEE54883}" type="pres">
      <dgm:prSet presAssocID="{DDA8CFAF-4CFF-4DD1-900C-62006A2345E8}" presName="pillarX" presStyleLbl="node1" presStyleIdx="5" presStyleCnt="6" custScaleX="49751" custScaleY="135817">
        <dgm:presLayoutVars>
          <dgm:bulletEnabled val="1"/>
        </dgm:presLayoutVars>
      </dgm:prSet>
      <dgm:spPr/>
      <dgm:t>
        <a:bodyPr/>
        <a:lstStyle/>
        <a:p>
          <a:endParaRPr lang="ru-RU"/>
        </a:p>
      </dgm:t>
    </dgm:pt>
    <dgm:pt modelId="{0848EB06-389F-49EF-A926-EA6393FE69FE}" type="pres">
      <dgm:prSet presAssocID="{AFA6873C-1911-4AEE-94E1-CA2C7E976B77}" presName="base" presStyleLbl="dkBgShp" presStyleIdx="1" presStyleCnt="2" custFlipVert="1" custFlipHor="1" custScaleX="396" custScaleY="20506" custLinFactY="-600000" custLinFactNeighborX="-31281" custLinFactNeighborY="-676358"/>
      <dgm:spPr/>
    </dgm:pt>
  </dgm:ptLst>
  <dgm:cxnLst>
    <dgm:cxn modelId="{FF9A4237-BADF-440B-94D1-5B9DBF280BF1}" type="presOf" srcId="{8722E541-32B4-42A9-A6B2-49456D8A1659}" destId="{6CB07D5A-1CAB-4620-B069-61E45C2E294E}" srcOrd="0" destOrd="0" presId="urn:microsoft.com/office/officeart/2005/8/layout/hList3"/>
    <dgm:cxn modelId="{8CD949E6-A47A-47E6-B37D-0FB7D94C27BD}" srcId="{AFA6873C-1911-4AEE-94E1-CA2C7E976B77}" destId="{411E6AB3-A818-4322-B24D-C829C9FFFDAC}" srcOrd="2" destOrd="0" parTransId="{60077CE3-0931-40E2-A11E-0CF4B959444A}" sibTransId="{8F273219-BF93-4B1B-89CE-DB1D42B81721}"/>
    <dgm:cxn modelId="{69A13404-EF2B-4823-A5B2-F09DCF05A1A1}" srcId="{AFA6873C-1911-4AEE-94E1-CA2C7E976B77}" destId="{56EC35B7-16DD-4DC9-B49F-3789E176A4C1}" srcOrd="4" destOrd="0" parTransId="{84A25F08-FBE3-405C-B198-1F03285CEE1A}" sibTransId="{1F92EC82-E08C-4EE3-A0EE-FDFCBDFCD256}"/>
    <dgm:cxn modelId="{BD24534D-5890-476E-B610-4FD03F7379D2}" srcId="{AFA6873C-1911-4AEE-94E1-CA2C7E976B77}" destId="{DE8E870A-66E3-4F06-9C3A-AAD43D1A08E4}" srcOrd="3" destOrd="0" parTransId="{2A8D363D-7F87-48BC-9A8B-148CE62679C3}" sibTransId="{959717F2-1D86-4A80-AAA1-1A705E0AB13F}"/>
    <dgm:cxn modelId="{EDF2F869-78EB-4A43-A162-702A3D93DF6E}" type="presOf" srcId="{56EC35B7-16DD-4DC9-B49F-3789E176A4C1}" destId="{99C78037-EED5-4BE4-9766-9AD14C6F0934}" srcOrd="0" destOrd="0" presId="urn:microsoft.com/office/officeart/2005/8/layout/hList3"/>
    <dgm:cxn modelId="{55070BAD-FD33-49FA-9EB7-FADF3EFF8FA6}" srcId="{AFA6873C-1911-4AEE-94E1-CA2C7E976B77}" destId="{D71D0B05-BC36-4713-A595-6196BFD688FF}" srcOrd="1" destOrd="0" parTransId="{6DFFD9D2-BC97-4064-B7AE-D3E55BFECEC0}" sibTransId="{F649550E-D88A-4935-8122-F5EDA0C8AD1B}"/>
    <dgm:cxn modelId="{3C450D76-D2F1-4C08-8B18-67901947A2E0}" srcId="{8722E541-32B4-42A9-A6B2-49456D8A1659}" destId="{AFA6873C-1911-4AEE-94E1-CA2C7E976B77}" srcOrd="0" destOrd="0" parTransId="{6F4AD626-F30F-442F-B386-65F329E53A75}" sibTransId="{5EB68839-219B-4074-9572-78C56497DB94}"/>
    <dgm:cxn modelId="{C079521E-4F48-48D1-844B-560464912801}" srcId="{AFA6873C-1911-4AEE-94E1-CA2C7E976B77}" destId="{DDA8CFAF-4CFF-4DD1-900C-62006A2345E8}" srcOrd="5" destOrd="0" parTransId="{0F89ACA5-7576-4CD6-8BCF-90BC44F9F200}" sibTransId="{3058E445-F2C5-402F-8D91-91FD64229BDB}"/>
    <dgm:cxn modelId="{0A8856C8-DE93-4E82-AFED-8494ACF4658C}" type="presOf" srcId="{DDA8CFAF-4CFF-4DD1-900C-62006A2345E8}" destId="{D2530086-C035-4707-9DC5-4D0CFEE54883}" srcOrd="0" destOrd="0" presId="urn:microsoft.com/office/officeart/2005/8/layout/hList3"/>
    <dgm:cxn modelId="{3BCE6A34-83B5-4E03-851A-8D300459DD87}" type="presOf" srcId="{AFA6873C-1911-4AEE-94E1-CA2C7E976B77}" destId="{E3ADC9F5-33EB-4370-8394-2760DF153228}" srcOrd="0" destOrd="0" presId="urn:microsoft.com/office/officeart/2005/8/layout/hList3"/>
    <dgm:cxn modelId="{5B868257-A724-4CB5-B9FF-638821953B17}" type="presOf" srcId="{411E6AB3-A818-4322-B24D-C829C9FFFDAC}" destId="{E7673EE4-F639-48DC-B5E0-5B65D9042EE3}" srcOrd="0" destOrd="0" presId="urn:microsoft.com/office/officeart/2005/8/layout/hList3"/>
    <dgm:cxn modelId="{3B245C13-8217-48A7-8602-7E7C219D8B29}" srcId="{AFA6873C-1911-4AEE-94E1-CA2C7E976B77}" destId="{D9215F93-4215-48D9-B0AB-09E5F4573A6F}" srcOrd="0" destOrd="0" parTransId="{78689A0A-9D0E-4E17-9CC5-2F48FD9F0918}" sibTransId="{05F8DCA6-7AB0-4406-BCBA-7CA03520B768}"/>
    <dgm:cxn modelId="{FAA5A364-BEAF-4F75-B662-7DCE86EE5386}" type="presOf" srcId="{D71D0B05-BC36-4713-A595-6196BFD688FF}" destId="{C74FFF7C-BFBF-4699-8E5F-F6F304CE4EAA}" srcOrd="0" destOrd="0" presId="urn:microsoft.com/office/officeart/2005/8/layout/hList3"/>
    <dgm:cxn modelId="{14A0AFF0-3F3F-452A-9D50-0C2E1F3FF584}" type="presOf" srcId="{D9215F93-4215-48D9-B0AB-09E5F4573A6F}" destId="{B36CD881-2AFD-4BDF-BD8B-85DB7362C9F1}" srcOrd="0" destOrd="0" presId="urn:microsoft.com/office/officeart/2005/8/layout/hList3"/>
    <dgm:cxn modelId="{60362C9F-9ED3-4FEF-AF98-1F3D0BE0A8F5}" type="presOf" srcId="{DE8E870A-66E3-4F06-9C3A-AAD43D1A08E4}" destId="{E2105B10-B336-4A64-B179-1FA245988BDA}" srcOrd="0" destOrd="0" presId="urn:microsoft.com/office/officeart/2005/8/layout/hList3"/>
    <dgm:cxn modelId="{19B796C4-3BB8-49D5-8DB0-B47B92E256C4}" type="presParOf" srcId="{6CB07D5A-1CAB-4620-B069-61E45C2E294E}" destId="{E3ADC9F5-33EB-4370-8394-2760DF153228}" srcOrd="0" destOrd="0" presId="urn:microsoft.com/office/officeart/2005/8/layout/hList3"/>
    <dgm:cxn modelId="{A82FEF27-0730-4030-9CD1-3D098F5AF1B8}" type="presParOf" srcId="{6CB07D5A-1CAB-4620-B069-61E45C2E294E}" destId="{9B00F9D6-4371-4703-BF43-9F17A59B2BCE}" srcOrd="1" destOrd="0" presId="urn:microsoft.com/office/officeart/2005/8/layout/hList3"/>
    <dgm:cxn modelId="{3635B5AE-2A0E-4EB5-8D3D-5E6F974695FD}" type="presParOf" srcId="{9B00F9D6-4371-4703-BF43-9F17A59B2BCE}" destId="{B36CD881-2AFD-4BDF-BD8B-85DB7362C9F1}" srcOrd="0" destOrd="0" presId="urn:microsoft.com/office/officeart/2005/8/layout/hList3"/>
    <dgm:cxn modelId="{EBC66077-61C0-4522-9333-BD22411D4209}" type="presParOf" srcId="{9B00F9D6-4371-4703-BF43-9F17A59B2BCE}" destId="{C74FFF7C-BFBF-4699-8E5F-F6F304CE4EAA}" srcOrd="1" destOrd="0" presId="urn:microsoft.com/office/officeart/2005/8/layout/hList3"/>
    <dgm:cxn modelId="{E45B31DB-7E1A-4FA0-A2FA-167C6B5ED6DD}" type="presParOf" srcId="{9B00F9D6-4371-4703-BF43-9F17A59B2BCE}" destId="{E7673EE4-F639-48DC-B5E0-5B65D9042EE3}" srcOrd="2" destOrd="0" presId="urn:microsoft.com/office/officeart/2005/8/layout/hList3"/>
    <dgm:cxn modelId="{28688AF3-4D96-4B34-89A4-C8188F826D93}" type="presParOf" srcId="{9B00F9D6-4371-4703-BF43-9F17A59B2BCE}" destId="{E2105B10-B336-4A64-B179-1FA245988BDA}" srcOrd="3" destOrd="0" presId="urn:microsoft.com/office/officeart/2005/8/layout/hList3"/>
    <dgm:cxn modelId="{55CE87D0-A6AC-4F2B-AC83-C590BC638E80}" type="presParOf" srcId="{9B00F9D6-4371-4703-BF43-9F17A59B2BCE}" destId="{99C78037-EED5-4BE4-9766-9AD14C6F0934}" srcOrd="4" destOrd="0" presId="urn:microsoft.com/office/officeart/2005/8/layout/hList3"/>
    <dgm:cxn modelId="{6E4677BF-96A5-4DB3-AEF6-0BC77BBF2201}" type="presParOf" srcId="{9B00F9D6-4371-4703-BF43-9F17A59B2BCE}" destId="{D2530086-C035-4707-9DC5-4D0CFEE54883}" srcOrd="5" destOrd="0" presId="urn:microsoft.com/office/officeart/2005/8/layout/hList3"/>
    <dgm:cxn modelId="{AC751FDC-9B22-4ADF-AC54-5C14D5E7E4B1}" type="presParOf" srcId="{6CB07D5A-1CAB-4620-B069-61E45C2E294E}" destId="{0848EB06-389F-49EF-A926-EA6393FE69F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C703EC-079B-4739-9480-E8645441C76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858B2F11-122C-4346-BD89-CF963893722A}">
      <dgm:prSet phldrT="[Текст]" custT="1"/>
      <dgm:spPr>
        <a:solidFill>
          <a:schemeClr val="accent4">
            <a:lumMod val="20000"/>
            <a:lumOff val="80000"/>
          </a:schemeClr>
        </a:solidFill>
      </dgm:spPr>
      <dgm:t>
        <a:bodyPr/>
        <a:lstStyle/>
        <a:p>
          <a:r>
            <a:rPr lang="ru-RU" sz="3200" b="1" dirty="0" smtClean="0">
              <a:solidFill>
                <a:schemeClr val="tx1"/>
              </a:solidFill>
            </a:rPr>
            <a:t>Дорожный фонд</a:t>
          </a:r>
        </a:p>
        <a:p>
          <a:r>
            <a:rPr lang="ru-RU" sz="3200" b="1" dirty="0" smtClean="0">
              <a:solidFill>
                <a:schemeClr val="tx1"/>
              </a:solidFill>
            </a:rPr>
            <a:t>882,7 тыс. рублей</a:t>
          </a:r>
          <a:endParaRPr lang="ru-RU" sz="3200" b="1" dirty="0">
            <a:solidFill>
              <a:schemeClr val="tx1"/>
            </a:solidFill>
          </a:endParaRPr>
        </a:p>
      </dgm:t>
    </dgm:pt>
    <dgm:pt modelId="{8C68B377-DC9D-4C44-A8D5-37A83EEA766B}" type="parTrans" cxnId="{0AD5F6EF-0AC0-48D5-B4A4-E156F5900E33}">
      <dgm:prSet/>
      <dgm:spPr/>
      <dgm:t>
        <a:bodyPr/>
        <a:lstStyle/>
        <a:p>
          <a:endParaRPr lang="ru-RU"/>
        </a:p>
      </dgm:t>
    </dgm:pt>
    <dgm:pt modelId="{D1746E44-B804-4EEE-9F23-AA71FC44826B}" type="sibTrans" cxnId="{0AD5F6EF-0AC0-48D5-B4A4-E156F5900E33}">
      <dgm:prSet/>
      <dgm:spPr/>
      <dgm:t>
        <a:bodyPr/>
        <a:lstStyle/>
        <a:p>
          <a:endParaRPr lang="ru-RU"/>
        </a:p>
      </dgm:t>
    </dgm:pt>
    <dgm:pt modelId="{CF328480-49E2-47B3-95EA-4533845E9878}">
      <dgm:prSet custT="1"/>
      <dgm:spPr>
        <a:solidFill>
          <a:schemeClr val="accent4">
            <a:lumMod val="20000"/>
            <a:lumOff val="80000"/>
          </a:schemeClr>
        </a:solidFill>
      </dgm:spPr>
      <dgm:t>
        <a:bodyPr/>
        <a:lstStyle/>
        <a:p>
          <a:r>
            <a:rPr lang="ru-RU" sz="2400" b="1" dirty="0" smtClean="0">
              <a:solidFill>
                <a:schemeClr val="tx1"/>
              </a:solidFill>
              <a:latin typeface="Arial" pitchFamily="34" charset="0"/>
              <a:cs typeface="Arial" pitchFamily="34" charset="0"/>
            </a:rPr>
            <a:t>Расходы, связанные с текущим ремонтом дорожного полотна – 733,9 тыс. рублей</a:t>
          </a:r>
          <a:endParaRPr lang="ru-RU" sz="2400" b="1" dirty="0">
            <a:solidFill>
              <a:schemeClr val="tx1"/>
            </a:solidFill>
            <a:latin typeface="Arial" pitchFamily="34" charset="0"/>
            <a:cs typeface="Arial" pitchFamily="34" charset="0"/>
          </a:endParaRPr>
        </a:p>
      </dgm:t>
    </dgm:pt>
    <dgm:pt modelId="{20DC37F4-883B-4F1D-814E-0643F0A8C1B0}" type="parTrans" cxnId="{1C243AA7-B762-4733-9D33-A65E67860C13}">
      <dgm:prSet/>
      <dgm:spPr/>
      <dgm:t>
        <a:bodyPr/>
        <a:lstStyle/>
        <a:p>
          <a:endParaRPr lang="ru-RU"/>
        </a:p>
      </dgm:t>
    </dgm:pt>
    <dgm:pt modelId="{C9926751-035C-4C51-B8B4-97B9C0500EEF}" type="sibTrans" cxnId="{1C243AA7-B762-4733-9D33-A65E67860C13}">
      <dgm:prSet/>
      <dgm:spPr/>
      <dgm:t>
        <a:bodyPr/>
        <a:lstStyle/>
        <a:p>
          <a:endParaRPr lang="ru-RU"/>
        </a:p>
      </dgm:t>
    </dgm:pt>
    <dgm:pt modelId="{345CC58E-3075-4DD9-893B-837839C75132}">
      <dgm:prSet custT="1"/>
      <dgm:spPr>
        <a:solidFill>
          <a:schemeClr val="accent4">
            <a:lumMod val="20000"/>
            <a:lumOff val="80000"/>
          </a:schemeClr>
        </a:solidFill>
      </dgm:spPr>
      <dgm:t>
        <a:bodyPr/>
        <a:lstStyle/>
        <a:p>
          <a:r>
            <a:rPr lang="ru-RU" sz="2400" b="1" dirty="0" smtClean="0">
              <a:solidFill>
                <a:schemeClr val="tx1"/>
              </a:solidFill>
              <a:latin typeface="Arial" pitchFamily="34" charset="0"/>
              <a:cs typeface="Arial" pitchFamily="34" charset="0"/>
            </a:rPr>
            <a:t>Оплата за электроэнергию – 148,8 тыс. рублей.</a:t>
          </a:r>
          <a:endParaRPr lang="ru-RU" sz="2400" b="1" dirty="0">
            <a:solidFill>
              <a:schemeClr val="tx1"/>
            </a:solidFill>
            <a:latin typeface="Arial" pitchFamily="34" charset="0"/>
            <a:cs typeface="Arial" pitchFamily="34" charset="0"/>
          </a:endParaRPr>
        </a:p>
      </dgm:t>
    </dgm:pt>
    <dgm:pt modelId="{353BCC98-1806-4A4B-BFCE-7E9E4BEC1721}" type="parTrans" cxnId="{0BD0B3FB-3CE7-49F6-997F-F2BECD63C9BC}">
      <dgm:prSet/>
      <dgm:spPr/>
      <dgm:t>
        <a:bodyPr/>
        <a:lstStyle/>
        <a:p>
          <a:endParaRPr lang="ru-RU"/>
        </a:p>
      </dgm:t>
    </dgm:pt>
    <dgm:pt modelId="{D23B50DB-5A16-4748-9857-3CE026A2CC9D}" type="sibTrans" cxnId="{0BD0B3FB-3CE7-49F6-997F-F2BECD63C9BC}">
      <dgm:prSet/>
      <dgm:spPr/>
      <dgm:t>
        <a:bodyPr/>
        <a:lstStyle/>
        <a:p>
          <a:endParaRPr lang="ru-RU"/>
        </a:p>
      </dgm:t>
    </dgm:pt>
    <dgm:pt modelId="{C1846797-ACE6-487F-8C7A-C5A417746021}" type="pres">
      <dgm:prSet presAssocID="{A3C703EC-079B-4739-9480-E8645441C760}" presName="hierChild1" presStyleCnt="0">
        <dgm:presLayoutVars>
          <dgm:orgChart val="1"/>
          <dgm:chPref val="1"/>
          <dgm:dir/>
          <dgm:animOne val="branch"/>
          <dgm:animLvl val="lvl"/>
          <dgm:resizeHandles/>
        </dgm:presLayoutVars>
      </dgm:prSet>
      <dgm:spPr/>
      <dgm:t>
        <a:bodyPr/>
        <a:lstStyle/>
        <a:p>
          <a:endParaRPr lang="ru-RU"/>
        </a:p>
      </dgm:t>
    </dgm:pt>
    <dgm:pt modelId="{CFCF6BC8-799D-4963-BB34-E22208ED1764}" type="pres">
      <dgm:prSet presAssocID="{858B2F11-122C-4346-BD89-CF963893722A}" presName="hierRoot1" presStyleCnt="0">
        <dgm:presLayoutVars>
          <dgm:hierBranch val="init"/>
        </dgm:presLayoutVars>
      </dgm:prSet>
      <dgm:spPr/>
    </dgm:pt>
    <dgm:pt modelId="{680E4FA1-C18B-4E7A-B24A-38CCF0E19B5B}" type="pres">
      <dgm:prSet presAssocID="{858B2F11-122C-4346-BD89-CF963893722A}" presName="rootComposite1" presStyleCnt="0"/>
      <dgm:spPr/>
    </dgm:pt>
    <dgm:pt modelId="{76AD502F-6F25-415D-9BB1-76CDA3E309BC}" type="pres">
      <dgm:prSet presAssocID="{858B2F11-122C-4346-BD89-CF963893722A}" presName="rootText1" presStyleLbl="node0" presStyleIdx="0" presStyleCnt="1" custLinFactNeighborX="-2144" custLinFactNeighborY="-3431">
        <dgm:presLayoutVars>
          <dgm:chPref val="3"/>
        </dgm:presLayoutVars>
      </dgm:prSet>
      <dgm:spPr/>
      <dgm:t>
        <a:bodyPr/>
        <a:lstStyle/>
        <a:p>
          <a:endParaRPr lang="ru-RU"/>
        </a:p>
      </dgm:t>
    </dgm:pt>
    <dgm:pt modelId="{90EA444B-27F4-409B-AEDE-A30CAD55629E}" type="pres">
      <dgm:prSet presAssocID="{858B2F11-122C-4346-BD89-CF963893722A}" presName="rootConnector1" presStyleLbl="node1" presStyleIdx="0" presStyleCnt="0"/>
      <dgm:spPr/>
      <dgm:t>
        <a:bodyPr/>
        <a:lstStyle/>
        <a:p>
          <a:endParaRPr lang="ru-RU"/>
        </a:p>
      </dgm:t>
    </dgm:pt>
    <dgm:pt modelId="{68B7C43F-20DE-4973-B5F9-F903EFD24EE8}" type="pres">
      <dgm:prSet presAssocID="{858B2F11-122C-4346-BD89-CF963893722A}" presName="hierChild2" presStyleCnt="0"/>
      <dgm:spPr/>
    </dgm:pt>
    <dgm:pt modelId="{7524CA1D-1EDB-40D9-B9EF-7FB4100A9B5B}" type="pres">
      <dgm:prSet presAssocID="{20DC37F4-883B-4F1D-814E-0643F0A8C1B0}" presName="Name37" presStyleLbl="parChTrans1D2" presStyleIdx="0" presStyleCnt="2"/>
      <dgm:spPr/>
      <dgm:t>
        <a:bodyPr/>
        <a:lstStyle/>
        <a:p>
          <a:endParaRPr lang="ru-RU"/>
        </a:p>
      </dgm:t>
    </dgm:pt>
    <dgm:pt modelId="{C67BF22C-2EA1-450B-B6D9-8CB2683AE418}" type="pres">
      <dgm:prSet presAssocID="{CF328480-49E2-47B3-95EA-4533845E9878}" presName="hierRoot2" presStyleCnt="0">
        <dgm:presLayoutVars>
          <dgm:hierBranch val="init"/>
        </dgm:presLayoutVars>
      </dgm:prSet>
      <dgm:spPr/>
    </dgm:pt>
    <dgm:pt modelId="{5E4A7320-C3AC-4A7F-B871-27423B485115}" type="pres">
      <dgm:prSet presAssocID="{CF328480-49E2-47B3-95EA-4533845E9878}" presName="rootComposite" presStyleCnt="0"/>
      <dgm:spPr/>
    </dgm:pt>
    <dgm:pt modelId="{56B50AA0-F48A-480E-859B-4998F2AA97FE}" type="pres">
      <dgm:prSet presAssocID="{CF328480-49E2-47B3-95EA-4533845E9878}" presName="rootText" presStyleLbl="node2" presStyleIdx="0" presStyleCnt="2" custScaleX="125620">
        <dgm:presLayoutVars>
          <dgm:chPref val="3"/>
        </dgm:presLayoutVars>
      </dgm:prSet>
      <dgm:spPr/>
      <dgm:t>
        <a:bodyPr/>
        <a:lstStyle/>
        <a:p>
          <a:endParaRPr lang="ru-RU"/>
        </a:p>
      </dgm:t>
    </dgm:pt>
    <dgm:pt modelId="{F34C9C50-0A73-4E2E-8CFB-D71BFFAAFF7B}" type="pres">
      <dgm:prSet presAssocID="{CF328480-49E2-47B3-95EA-4533845E9878}" presName="rootConnector" presStyleLbl="node2" presStyleIdx="0" presStyleCnt="2"/>
      <dgm:spPr/>
      <dgm:t>
        <a:bodyPr/>
        <a:lstStyle/>
        <a:p>
          <a:endParaRPr lang="ru-RU"/>
        </a:p>
      </dgm:t>
    </dgm:pt>
    <dgm:pt modelId="{64600B06-C383-4FF7-92B0-6532D126DFA3}" type="pres">
      <dgm:prSet presAssocID="{CF328480-49E2-47B3-95EA-4533845E9878}" presName="hierChild4" presStyleCnt="0"/>
      <dgm:spPr/>
    </dgm:pt>
    <dgm:pt modelId="{E50C070C-6F6A-4255-A053-E17A2E73FFBE}" type="pres">
      <dgm:prSet presAssocID="{CF328480-49E2-47B3-95EA-4533845E9878}" presName="hierChild5" presStyleCnt="0"/>
      <dgm:spPr/>
    </dgm:pt>
    <dgm:pt modelId="{A70950A3-8F0D-4488-B4C5-5E3440664189}" type="pres">
      <dgm:prSet presAssocID="{353BCC98-1806-4A4B-BFCE-7E9E4BEC1721}" presName="Name37" presStyleLbl="parChTrans1D2" presStyleIdx="1" presStyleCnt="2"/>
      <dgm:spPr/>
      <dgm:t>
        <a:bodyPr/>
        <a:lstStyle/>
        <a:p>
          <a:endParaRPr lang="ru-RU"/>
        </a:p>
      </dgm:t>
    </dgm:pt>
    <dgm:pt modelId="{9653C8DF-0671-4D5C-A1E3-6941AD651571}" type="pres">
      <dgm:prSet presAssocID="{345CC58E-3075-4DD9-893B-837839C75132}" presName="hierRoot2" presStyleCnt="0">
        <dgm:presLayoutVars>
          <dgm:hierBranch val="init"/>
        </dgm:presLayoutVars>
      </dgm:prSet>
      <dgm:spPr/>
    </dgm:pt>
    <dgm:pt modelId="{E86C63C4-082D-4E6A-9AD8-0C396E33A2F2}" type="pres">
      <dgm:prSet presAssocID="{345CC58E-3075-4DD9-893B-837839C75132}" presName="rootComposite" presStyleCnt="0"/>
      <dgm:spPr/>
    </dgm:pt>
    <dgm:pt modelId="{B913D5FB-E04F-4B48-9054-6AC4C96235FE}" type="pres">
      <dgm:prSet presAssocID="{345CC58E-3075-4DD9-893B-837839C75132}" presName="rootText" presStyleLbl="node2" presStyleIdx="1" presStyleCnt="2">
        <dgm:presLayoutVars>
          <dgm:chPref val="3"/>
        </dgm:presLayoutVars>
      </dgm:prSet>
      <dgm:spPr/>
      <dgm:t>
        <a:bodyPr/>
        <a:lstStyle/>
        <a:p>
          <a:endParaRPr lang="ru-RU"/>
        </a:p>
      </dgm:t>
    </dgm:pt>
    <dgm:pt modelId="{FE9A6711-BEC7-4B59-A2D4-25C11D1D8F46}" type="pres">
      <dgm:prSet presAssocID="{345CC58E-3075-4DD9-893B-837839C75132}" presName="rootConnector" presStyleLbl="node2" presStyleIdx="1" presStyleCnt="2"/>
      <dgm:spPr/>
      <dgm:t>
        <a:bodyPr/>
        <a:lstStyle/>
        <a:p>
          <a:endParaRPr lang="ru-RU"/>
        </a:p>
      </dgm:t>
    </dgm:pt>
    <dgm:pt modelId="{4F0CA7ED-11E7-4E86-A11F-5B5810A1022E}" type="pres">
      <dgm:prSet presAssocID="{345CC58E-3075-4DD9-893B-837839C75132}" presName="hierChild4" presStyleCnt="0"/>
      <dgm:spPr/>
    </dgm:pt>
    <dgm:pt modelId="{6F439752-041E-49BC-B1F6-87D20E562D8C}" type="pres">
      <dgm:prSet presAssocID="{345CC58E-3075-4DD9-893B-837839C75132}" presName="hierChild5" presStyleCnt="0"/>
      <dgm:spPr/>
    </dgm:pt>
    <dgm:pt modelId="{D19CD9B3-0340-4233-91A5-765D3A826194}" type="pres">
      <dgm:prSet presAssocID="{858B2F11-122C-4346-BD89-CF963893722A}" presName="hierChild3" presStyleCnt="0"/>
      <dgm:spPr/>
    </dgm:pt>
  </dgm:ptLst>
  <dgm:cxnLst>
    <dgm:cxn modelId="{9DA0C941-6715-4F94-8304-49473D446BC9}" type="presOf" srcId="{345CC58E-3075-4DD9-893B-837839C75132}" destId="{B913D5FB-E04F-4B48-9054-6AC4C96235FE}" srcOrd="0" destOrd="0" presId="urn:microsoft.com/office/officeart/2005/8/layout/orgChart1"/>
    <dgm:cxn modelId="{1C243AA7-B762-4733-9D33-A65E67860C13}" srcId="{858B2F11-122C-4346-BD89-CF963893722A}" destId="{CF328480-49E2-47B3-95EA-4533845E9878}" srcOrd="0" destOrd="0" parTransId="{20DC37F4-883B-4F1D-814E-0643F0A8C1B0}" sibTransId="{C9926751-035C-4C51-B8B4-97B9C0500EEF}"/>
    <dgm:cxn modelId="{D7C44ACC-CB04-4EEA-BF35-C4DA4431721A}" type="presOf" srcId="{20DC37F4-883B-4F1D-814E-0643F0A8C1B0}" destId="{7524CA1D-1EDB-40D9-B9EF-7FB4100A9B5B}" srcOrd="0" destOrd="0" presId="urn:microsoft.com/office/officeart/2005/8/layout/orgChart1"/>
    <dgm:cxn modelId="{4D04E268-380C-4612-ABE7-3CEF9352F52C}" type="presOf" srcId="{345CC58E-3075-4DD9-893B-837839C75132}" destId="{FE9A6711-BEC7-4B59-A2D4-25C11D1D8F46}" srcOrd="1" destOrd="0" presId="urn:microsoft.com/office/officeart/2005/8/layout/orgChart1"/>
    <dgm:cxn modelId="{EE042904-2689-4295-AF36-199EB8E375B3}" type="presOf" srcId="{858B2F11-122C-4346-BD89-CF963893722A}" destId="{76AD502F-6F25-415D-9BB1-76CDA3E309BC}" srcOrd="0" destOrd="0" presId="urn:microsoft.com/office/officeart/2005/8/layout/orgChart1"/>
    <dgm:cxn modelId="{ECEADBE5-4003-4CFE-8EAE-CF2149762B7C}" type="presOf" srcId="{858B2F11-122C-4346-BD89-CF963893722A}" destId="{90EA444B-27F4-409B-AEDE-A30CAD55629E}" srcOrd="1" destOrd="0" presId="urn:microsoft.com/office/officeart/2005/8/layout/orgChart1"/>
    <dgm:cxn modelId="{EBE142E7-9DB4-4A01-A6FB-241422824919}" type="presOf" srcId="{CF328480-49E2-47B3-95EA-4533845E9878}" destId="{F34C9C50-0A73-4E2E-8CFB-D71BFFAAFF7B}" srcOrd="1" destOrd="0" presId="urn:microsoft.com/office/officeart/2005/8/layout/orgChart1"/>
    <dgm:cxn modelId="{0AD5F6EF-0AC0-48D5-B4A4-E156F5900E33}" srcId="{A3C703EC-079B-4739-9480-E8645441C760}" destId="{858B2F11-122C-4346-BD89-CF963893722A}" srcOrd="0" destOrd="0" parTransId="{8C68B377-DC9D-4C44-A8D5-37A83EEA766B}" sibTransId="{D1746E44-B804-4EEE-9F23-AA71FC44826B}"/>
    <dgm:cxn modelId="{5D68B810-56BF-4F0A-B205-D6C6A2AF378D}" type="presOf" srcId="{A3C703EC-079B-4739-9480-E8645441C760}" destId="{C1846797-ACE6-487F-8C7A-C5A417746021}" srcOrd="0" destOrd="0" presId="urn:microsoft.com/office/officeart/2005/8/layout/orgChart1"/>
    <dgm:cxn modelId="{0497EDB1-E37F-4155-A814-E112183DED40}" type="presOf" srcId="{353BCC98-1806-4A4B-BFCE-7E9E4BEC1721}" destId="{A70950A3-8F0D-4488-B4C5-5E3440664189}" srcOrd="0" destOrd="0" presId="urn:microsoft.com/office/officeart/2005/8/layout/orgChart1"/>
    <dgm:cxn modelId="{6D255358-138C-4DF5-BAFF-ACDABEB50FC4}" type="presOf" srcId="{CF328480-49E2-47B3-95EA-4533845E9878}" destId="{56B50AA0-F48A-480E-859B-4998F2AA97FE}" srcOrd="0" destOrd="0" presId="urn:microsoft.com/office/officeart/2005/8/layout/orgChart1"/>
    <dgm:cxn modelId="{0BD0B3FB-3CE7-49F6-997F-F2BECD63C9BC}" srcId="{858B2F11-122C-4346-BD89-CF963893722A}" destId="{345CC58E-3075-4DD9-893B-837839C75132}" srcOrd="1" destOrd="0" parTransId="{353BCC98-1806-4A4B-BFCE-7E9E4BEC1721}" sibTransId="{D23B50DB-5A16-4748-9857-3CE026A2CC9D}"/>
    <dgm:cxn modelId="{33CD1858-CBC9-45C7-870E-B5F22C05FF95}" type="presParOf" srcId="{C1846797-ACE6-487F-8C7A-C5A417746021}" destId="{CFCF6BC8-799D-4963-BB34-E22208ED1764}" srcOrd="0" destOrd="0" presId="urn:microsoft.com/office/officeart/2005/8/layout/orgChart1"/>
    <dgm:cxn modelId="{C591644D-49F6-4CA1-9F74-0BEA8A864965}" type="presParOf" srcId="{CFCF6BC8-799D-4963-BB34-E22208ED1764}" destId="{680E4FA1-C18B-4E7A-B24A-38CCF0E19B5B}" srcOrd="0" destOrd="0" presId="urn:microsoft.com/office/officeart/2005/8/layout/orgChart1"/>
    <dgm:cxn modelId="{ECDF7045-FFE0-48D4-BB20-C99CDAF254C9}" type="presParOf" srcId="{680E4FA1-C18B-4E7A-B24A-38CCF0E19B5B}" destId="{76AD502F-6F25-415D-9BB1-76CDA3E309BC}" srcOrd="0" destOrd="0" presId="urn:microsoft.com/office/officeart/2005/8/layout/orgChart1"/>
    <dgm:cxn modelId="{10687411-07E7-4CB3-A0DE-7445D25BFC41}" type="presParOf" srcId="{680E4FA1-C18B-4E7A-B24A-38CCF0E19B5B}" destId="{90EA444B-27F4-409B-AEDE-A30CAD55629E}" srcOrd="1" destOrd="0" presId="urn:microsoft.com/office/officeart/2005/8/layout/orgChart1"/>
    <dgm:cxn modelId="{5D9FBB05-D5C0-49CD-A04E-4488F8ACBAC2}" type="presParOf" srcId="{CFCF6BC8-799D-4963-BB34-E22208ED1764}" destId="{68B7C43F-20DE-4973-B5F9-F903EFD24EE8}" srcOrd="1" destOrd="0" presId="urn:microsoft.com/office/officeart/2005/8/layout/orgChart1"/>
    <dgm:cxn modelId="{86AF1702-5C04-4FA1-8D34-612A9713FB96}" type="presParOf" srcId="{68B7C43F-20DE-4973-B5F9-F903EFD24EE8}" destId="{7524CA1D-1EDB-40D9-B9EF-7FB4100A9B5B}" srcOrd="0" destOrd="0" presId="urn:microsoft.com/office/officeart/2005/8/layout/orgChart1"/>
    <dgm:cxn modelId="{01122AAC-CF81-447F-9A22-82671B47EAE3}" type="presParOf" srcId="{68B7C43F-20DE-4973-B5F9-F903EFD24EE8}" destId="{C67BF22C-2EA1-450B-B6D9-8CB2683AE418}" srcOrd="1" destOrd="0" presId="urn:microsoft.com/office/officeart/2005/8/layout/orgChart1"/>
    <dgm:cxn modelId="{1682AA32-BF57-4D0C-8B82-0B2F51B5393A}" type="presParOf" srcId="{C67BF22C-2EA1-450B-B6D9-8CB2683AE418}" destId="{5E4A7320-C3AC-4A7F-B871-27423B485115}" srcOrd="0" destOrd="0" presId="urn:microsoft.com/office/officeart/2005/8/layout/orgChart1"/>
    <dgm:cxn modelId="{CF81C68E-6ECA-4209-8380-E7DE85923628}" type="presParOf" srcId="{5E4A7320-C3AC-4A7F-B871-27423B485115}" destId="{56B50AA0-F48A-480E-859B-4998F2AA97FE}" srcOrd="0" destOrd="0" presId="urn:microsoft.com/office/officeart/2005/8/layout/orgChart1"/>
    <dgm:cxn modelId="{E28C29BD-B365-4188-A0F4-ED269BE63A7E}" type="presParOf" srcId="{5E4A7320-C3AC-4A7F-B871-27423B485115}" destId="{F34C9C50-0A73-4E2E-8CFB-D71BFFAAFF7B}" srcOrd="1" destOrd="0" presId="urn:microsoft.com/office/officeart/2005/8/layout/orgChart1"/>
    <dgm:cxn modelId="{3F3BB32C-B89E-4571-AC2E-4568CDA8CF64}" type="presParOf" srcId="{C67BF22C-2EA1-450B-B6D9-8CB2683AE418}" destId="{64600B06-C383-4FF7-92B0-6532D126DFA3}" srcOrd="1" destOrd="0" presId="urn:microsoft.com/office/officeart/2005/8/layout/orgChart1"/>
    <dgm:cxn modelId="{0B63B2CE-B9A4-4BDC-B504-099C0E6D6CA3}" type="presParOf" srcId="{C67BF22C-2EA1-450B-B6D9-8CB2683AE418}" destId="{E50C070C-6F6A-4255-A053-E17A2E73FFBE}" srcOrd="2" destOrd="0" presId="urn:microsoft.com/office/officeart/2005/8/layout/orgChart1"/>
    <dgm:cxn modelId="{F6888E7C-364C-438D-AA7D-1A020854BCEF}" type="presParOf" srcId="{68B7C43F-20DE-4973-B5F9-F903EFD24EE8}" destId="{A70950A3-8F0D-4488-B4C5-5E3440664189}" srcOrd="2" destOrd="0" presId="urn:microsoft.com/office/officeart/2005/8/layout/orgChart1"/>
    <dgm:cxn modelId="{2AA0F521-0DCB-4258-A7DA-1AE6ADF04227}" type="presParOf" srcId="{68B7C43F-20DE-4973-B5F9-F903EFD24EE8}" destId="{9653C8DF-0671-4D5C-A1E3-6941AD651571}" srcOrd="3" destOrd="0" presId="urn:microsoft.com/office/officeart/2005/8/layout/orgChart1"/>
    <dgm:cxn modelId="{8B5DCC37-B480-4BAD-B3B7-2E94ACB8DBCF}" type="presParOf" srcId="{9653C8DF-0671-4D5C-A1E3-6941AD651571}" destId="{E86C63C4-082D-4E6A-9AD8-0C396E33A2F2}" srcOrd="0" destOrd="0" presId="urn:microsoft.com/office/officeart/2005/8/layout/orgChart1"/>
    <dgm:cxn modelId="{4FDAD124-5C90-496A-BB21-E07A66A95371}" type="presParOf" srcId="{E86C63C4-082D-4E6A-9AD8-0C396E33A2F2}" destId="{B913D5FB-E04F-4B48-9054-6AC4C96235FE}" srcOrd="0" destOrd="0" presId="urn:microsoft.com/office/officeart/2005/8/layout/orgChart1"/>
    <dgm:cxn modelId="{43BBF543-8C0E-4AB7-A7EA-A9FFBF8C844F}" type="presParOf" srcId="{E86C63C4-082D-4E6A-9AD8-0C396E33A2F2}" destId="{FE9A6711-BEC7-4B59-A2D4-25C11D1D8F46}" srcOrd="1" destOrd="0" presId="urn:microsoft.com/office/officeart/2005/8/layout/orgChart1"/>
    <dgm:cxn modelId="{1A9DF4E5-7ECD-4BBF-B823-53A95D871349}" type="presParOf" srcId="{9653C8DF-0671-4D5C-A1E3-6941AD651571}" destId="{4F0CA7ED-11E7-4E86-A11F-5B5810A1022E}" srcOrd="1" destOrd="0" presId="urn:microsoft.com/office/officeart/2005/8/layout/orgChart1"/>
    <dgm:cxn modelId="{A37BF5C1-A8D7-41E0-9A8B-42D176CDFE3C}" type="presParOf" srcId="{9653C8DF-0671-4D5C-A1E3-6941AD651571}" destId="{6F439752-041E-49BC-B1F6-87D20E562D8C}" srcOrd="2" destOrd="0" presId="urn:microsoft.com/office/officeart/2005/8/layout/orgChart1"/>
    <dgm:cxn modelId="{E1DA28AF-12AF-4650-9BCA-72D917FFAE85}" type="presParOf" srcId="{CFCF6BC8-799D-4963-BB34-E22208ED1764}" destId="{D19CD9B3-0340-4233-91A5-765D3A826194}"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7A8273-0EAA-4918-A318-DF1EFDBBBB26}" type="doc">
      <dgm:prSet loTypeId="urn:microsoft.com/office/officeart/2005/8/layout/lProcess3" loCatId="process" qsTypeId="urn:microsoft.com/office/officeart/2005/8/quickstyle/simple4" qsCatId="simple" csTypeId="urn:microsoft.com/office/officeart/2005/8/colors/accent2_5" csCatId="accent2" phldr="1"/>
      <dgm:spPr/>
      <dgm:t>
        <a:bodyPr/>
        <a:lstStyle/>
        <a:p>
          <a:endParaRPr lang="ru-RU"/>
        </a:p>
      </dgm:t>
    </dgm:pt>
    <dgm:pt modelId="{3DE73185-D215-4788-8B11-411325FAB32C}">
      <dgm:prSet phldrT="[Текст]" custT="1"/>
      <dgm:spPr/>
      <dgm:t>
        <a:bodyPr/>
        <a:lstStyle/>
        <a:p>
          <a:r>
            <a:rPr lang="ru-RU" sz="2400" b="1" dirty="0" smtClean="0">
              <a:effectLst>
                <a:outerShdw blurRad="38100" dist="38100" dir="2700000" algn="tl">
                  <a:srgbClr val="000000">
                    <a:alpha val="43137"/>
                  </a:srgbClr>
                </a:outerShdw>
              </a:effectLst>
            </a:rPr>
            <a:t>1</a:t>
          </a:r>
          <a:endParaRPr lang="ru-RU" sz="2400" b="1" dirty="0">
            <a:effectLst>
              <a:outerShdw blurRad="38100" dist="38100" dir="2700000" algn="tl">
                <a:srgbClr val="000000">
                  <a:alpha val="43137"/>
                </a:srgbClr>
              </a:outerShdw>
            </a:effectLst>
          </a:endParaRPr>
        </a:p>
      </dgm:t>
    </dgm:pt>
    <dgm:pt modelId="{BC4B9D12-25B1-4FC4-BB89-8BE97C9E8245}" type="parTrans" cxnId="{584A20DB-F604-4732-83C1-8FF951F2B122}">
      <dgm:prSet/>
      <dgm:spPr/>
      <dgm:t>
        <a:bodyPr/>
        <a:lstStyle/>
        <a:p>
          <a:endParaRPr lang="ru-RU"/>
        </a:p>
      </dgm:t>
    </dgm:pt>
    <dgm:pt modelId="{3596678E-8DA5-4117-955E-A108F5DDF51F}" type="sibTrans" cxnId="{584A20DB-F604-4732-83C1-8FF951F2B122}">
      <dgm:prSet/>
      <dgm:spPr/>
      <dgm:t>
        <a:bodyPr/>
        <a:lstStyle/>
        <a:p>
          <a:endParaRPr lang="ru-RU"/>
        </a:p>
      </dgm:t>
    </dgm:pt>
    <dgm:pt modelId="{1A3C95F8-C88F-49BA-B204-570E0C42AF7C}">
      <dgm:prSet phldrT="[Текст]" custT="1"/>
      <dgm:spPr/>
      <dgm:t>
        <a:bodyPr/>
        <a:lstStyle/>
        <a:p>
          <a:r>
            <a:rPr lang="ru-RU" sz="2400" b="1" dirty="0" smtClean="0">
              <a:effectLst>
                <a:outerShdw blurRad="38100" dist="38100" dir="2700000" algn="tl">
                  <a:srgbClr val="000000">
                    <a:alpha val="43137"/>
                  </a:srgbClr>
                </a:outerShdw>
              </a:effectLst>
            </a:rPr>
            <a:t>2</a:t>
          </a:r>
          <a:endParaRPr lang="ru-RU" sz="2400" b="1" dirty="0">
            <a:effectLst>
              <a:outerShdw blurRad="38100" dist="38100" dir="2700000" algn="tl">
                <a:srgbClr val="000000">
                  <a:alpha val="43137"/>
                </a:srgbClr>
              </a:outerShdw>
            </a:effectLst>
          </a:endParaRPr>
        </a:p>
      </dgm:t>
    </dgm:pt>
    <dgm:pt modelId="{909BFE23-C4A2-4818-A1FA-BB9ED793BD05}" type="parTrans" cxnId="{C203332C-685C-422A-890A-21BAC3AD3FF1}">
      <dgm:prSet/>
      <dgm:spPr/>
      <dgm:t>
        <a:bodyPr/>
        <a:lstStyle/>
        <a:p>
          <a:endParaRPr lang="ru-RU"/>
        </a:p>
      </dgm:t>
    </dgm:pt>
    <dgm:pt modelId="{10EBFA78-F242-4FE3-AD96-E10D4DFC514E}" type="sibTrans" cxnId="{C203332C-685C-422A-890A-21BAC3AD3FF1}">
      <dgm:prSet/>
      <dgm:spPr/>
      <dgm:t>
        <a:bodyPr/>
        <a:lstStyle/>
        <a:p>
          <a:endParaRPr lang="ru-RU"/>
        </a:p>
      </dgm:t>
    </dgm:pt>
    <dgm:pt modelId="{155B683F-4B34-41C0-92D0-6E7B5CF10B51}">
      <dgm:prSet phldrT="[Текст]" custT="1"/>
      <dgm:spPr/>
      <dgm:t>
        <a:bodyPr/>
        <a:lstStyle/>
        <a:p>
          <a:pPr algn="just"/>
          <a:r>
            <a:rPr lang="ru-RU" sz="2400" dirty="0" smtClean="0"/>
            <a:t> Ремонт </a:t>
          </a:r>
          <a:r>
            <a:rPr lang="ru-RU" sz="2400" dirty="0" smtClean="0"/>
            <a:t>воинского захоронения «братская могила» в  х. Прогресс</a:t>
          </a:r>
          <a:r>
            <a:rPr lang="ru-RU" sz="1800" dirty="0" smtClean="0"/>
            <a:t> </a:t>
          </a:r>
          <a:endParaRPr lang="ru-RU" sz="1800" b="1" dirty="0"/>
        </a:p>
      </dgm:t>
    </dgm:pt>
    <dgm:pt modelId="{FE67660F-F6FC-4DC4-8E95-06AC92A16474}" type="parTrans" cxnId="{F241D07B-1ABC-4C2D-B969-1658F4EA7FA1}">
      <dgm:prSet/>
      <dgm:spPr/>
      <dgm:t>
        <a:bodyPr/>
        <a:lstStyle/>
        <a:p>
          <a:endParaRPr lang="ru-RU"/>
        </a:p>
      </dgm:t>
    </dgm:pt>
    <dgm:pt modelId="{ED97816D-6FCE-49BD-BBCE-083BE3F680F4}" type="sibTrans" cxnId="{F241D07B-1ABC-4C2D-B969-1658F4EA7FA1}">
      <dgm:prSet/>
      <dgm:spPr/>
      <dgm:t>
        <a:bodyPr/>
        <a:lstStyle/>
        <a:p>
          <a:endParaRPr lang="ru-RU"/>
        </a:p>
      </dgm:t>
    </dgm:pt>
    <dgm:pt modelId="{49A9340F-BA70-4C02-9668-83A251A38125}">
      <dgm:prSet phldrT="[Текст]" custT="1"/>
      <dgm:spPr/>
      <dgm:t>
        <a:bodyPr/>
        <a:lstStyle/>
        <a:p>
          <a:r>
            <a:rPr lang="ru-RU" sz="2400" b="1" dirty="0" smtClean="0">
              <a:effectLst>
                <a:outerShdw blurRad="38100" dist="38100" dir="2700000" algn="tl">
                  <a:srgbClr val="000000">
                    <a:alpha val="43137"/>
                  </a:srgbClr>
                </a:outerShdw>
              </a:effectLst>
            </a:rPr>
            <a:t>3</a:t>
          </a:r>
          <a:endParaRPr lang="ru-RU" sz="2400" b="1" dirty="0">
            <a:effectLst>
              <a:outerShdw blurRad="38100" dist="38100" dir="2700000" algn="tl">
                <a:srgbClr val="000000">
                  <a:alpha val="43137"/>
                </a:srgbClr>
              </a:outerShdw>
            </a:effectLst>
          </a:endParaRPr>
        </a:p>
      </dgm:t>
    </dgm:pt>
    <dgm:pt modelId="{27CD70EC-1B42-4035-8F5D-2FC54D13D0C5}" type="parTrans" cxnId="{E06A770F-1916-4D89-9AB4-BC4C03B7FBF9}">
      <dgm:prSet/>
      <dgm:spPr/>
      <dgm:t>
        <a:bodyPr/>
        <a:lstStyle/>
        <a:p>
          <a:endParaRPr lang="ru-RU"/>
        </a:p>
      </dgm:t>
    </dgm:pt>
    <dgm:pt modelId="{A9D17B43-1473-423E-8980-AD64B018C002}" type="sibTrans" cxnId="{E06A770F-1916-4D89-9AB4-BC4C03B7FBF9}">
      <dgm:prSet/>
      <dgm:spPr/>
      <dgm:t>
        <a:bodyPr/>
        <a:lstStyle/>
        <a:p>
          <a:endParaRPr lang="ru-RU"/>
        </a:p>
      </dgm:t>
    </dgm:pt>
    <dgm:pt modelId="{5675570E-4CFB-4C51-866F-D34374EF86E0}">
      <dgm:prSet phldrT="[Текст]" custT="1"/>
      <dgm:spPr/>
      <dgm:t>
        <a:bodyPr/>
        <a:lstStyle/>
        <a:p>
          <a:pPr algn="just"/>
          <a:r>
            <a:rPr lang="ru-RU" sz="2400" dirty="0" smtClean="0"/>
            <a:t>Благоустройство территории возле памятника в центральном парке пос. Новый по инициативному бюджетированию</a:t>
          </a:r>
          <a:endParaRPr lang="ru-RU" sz="2400" b="1" dirty="0"/>
        </a:p>
      </dgm:t>
    </dgm:pt>
    <dgm:pt modelId="{475F2B94-2803-4FA0-B1CD-B32DEB6BD493}" type="parTrans" cxnId="{85D77C7A-F13C-47A6-A233-AAC9971A2C8E}">
      <dgm:prSet/>
      <dgm:spPr/>
      <dgm:t>
        <a:bodyPr/>
        <a:lstStyle/>
        <a:p>
          <a:endParaRPr lang="ru-RU"/>
        </a:p>
      </dgm:t>
    </dgm:pt>
    <dgm:pt modelId="{9BB65413-6411-48E1-9BA5-494F3AD780E8}" type="sibTrans" cxnId="{85D77C7A-F13C-47A6-A233-AAC9971A2C8E}">
      <dgm:prSet/>
      <dgm:spPr/>
      <dgm:t>
        <a:bodyPr/>
        <a:lstStyle/>
        <a:p>
          <a:endParaRPr lang="ru-RU"/>
        </a:p>
      </dgm:t>
    </dgm:pt>
    <dgm:pt modelId="{D18AAC26-741D-4258-A618-E21ED2988F24}">
      <dgm:prSet custT="1"/>
      <dgm:spPr/>
      <dgm:t>
        <a:bodyPr/>
        <a:lstStyle/>
        <a:p>
          <a:r>
            <a:rPr lang="ru-RU" sz="2400" b="1" dirty="0" smtClean="0">
              <a:effectLst>
                <a:outerShdw blurRad="38100" dist="38100" dir="2700000" algn="tl">
                  <a:srgbClr val="000000">
                    <a:alpha val="43137"/>
                  </a:srgbClr>
                </a:outerShdw>
              </a:effectLst>
            </a:rPr>
            <a:t>7</a:t>
          </a:r>
          <a:endParaRPr lang="ru-RU" sz="2400" b="1" dirty="0">
            <a:effectLst>
              <a:outerShdw blurRad="38100" dist="38100" dir="2700000" algn="tl">
                <a:srgbClr val="000000">
                  <a:alpha val="43137"/>
                </a:srgbClr>
              </a:outerShdw>
            </a:effectLst>
          </a:endParaRPr>
        </a:p>
      </dgm:t>
    </dgm:pt>
    <dgm:pt modelId="{621A9CE4-2EFE-48F7-8AD8-2E2ADFB94287}" type="parTrans" cxnId="{670E8A04-8A53-4D87-87FD-27334665997E}">
      <dgm:prSet/>
      <dgm:spPr/>
      <dgm:t>
        <a:bodyPr/>
        <a:lstStyle/>
        <a:p>
          <a:endParaRPr lang="ru-RU"/>
        </a:p>
      </dgm:t>
    </dgm:pt>
    <dgm:pt modelId="{F48A5252-FDEB-4D43-8BD9-13FBD2D4553D}" type="sibTrans" cxnId="{670E8A04-8A53-4D87-87FD-27334665997E}">
      <dgm:prSet/>
      <dgm:spPr/>
      <dgm:t>
        <a:bodyPr/>
        <a:lstStyle/>
        <a:p>
          <a:endParaRPr lang="ru-RU"/>
        </a:p>
      </dgm:t>
    </dgm:pt>
    <dgm:pt modelId="{A548B4AE-3CFA-41A9-BCA2-C1AF2E77A813}">
      <dgm:prSet custT="1"/>
      <dgm:spPr/>
      <dgm:t>
        <a:bodyPr/>
        <a:lstStyle/>
        <a:p>
          <a:pPr algn="just"/>
          <a:r>
            <a:rPr lang="ru-RU" sz="2400" dirty="0" smtClean="0"/>
            <a:t>Поддержание в исправном состоянии дорог местного значения, их освещения с ремонтом и модернизацией старых линий</a:t>
          </a:r>
          <a:endParaRPr lang="ru-RU" sz="2400" b="1" dirty="0"/>
        </a:p>
      </dgm:t>
    </dgm:pt>
    <dgm:pt modelId="{8493956F-C442-45C5-9711-D2564EC8610B}" type="parTrans" cxnId="{75C6935C-EB7A-4A64-94D0-4BE717DC5827}">
      <dgm:prSet/>
      <dgm:spPr/>
      <dgm:t>
        <a:bodyPr/>
        <a:lstStyle/>
        <a:p>
          <a:endParaRPr lang="ru-RU"/>
        </a:p>
      </dgm:t>
    </dgm:pt>
    <dgm:pt modelId="{B3078C9B-60A5-4AFB-8FF9-4209276E7C73}" type="sibTrans" cxnId="{75C6935C-EB7A-4A64-94D0-4BE717DC5827}">
      <dgm:prSet/>
      <dgm:spPr/>
      <dgm:t>
        <a:bodyPr/>
        <a:lstStyle/>
        <a:p>
          <a:endParaRPr lang="ru-RU"/>
        </a:p>
      </dgm:t>
    </dgm:pt>
    <dgm:pt modelId="{EE39E3E1-AEBC-4919-B16E-59E027C3B18A}">
      <dgm:prSet custT="1"/>
      <dgm:spPr/>
      <dgm:t>
        <a:bodyPr/>
        <a:lstStyle/>
        <a:p>
          <a:pPr algn="just"/>
          <a:r>
            <a:rPr lang="ru-RU" sz="2400" dirty="0" smtClean="0"/>
            <a:t>Содействие в строительстве </a:t>
          </a:r>
          <a:r>
            <a:rPr lang="ru-RU" sz="2400" dirty="0" err="1" smtClean="0"/>
            <a:t>ФАПов</a:t>
          </a:r>
          <a:r>
            <a:rPr lang="ru-RU" sz="2400" dirty="0" smtClean="0"/>
            <a:t> в п. Новый, с. Н. </a:t>
          </a:r>
          <a:r>
            <a:rPr lang="ru-RU" sz="2400" dirty="0" err="1" smtClean="0"/>
            <a:t>Айрюм</a:t>
          </a:r>
          <a:r>
            <a:rPr lang="ru-RU" sz="2400" dirty="0" smtClean="0"/>
            <a:t>, х. Садовый</a:t>
          </a:r>
          <a:endParaRPr lang="ru-RU" sz="2400" b="1" dirty="0"/>
        </a:p>
      </dgm:t>
    </dgm:pt>
    <dgm:pt modelId="{AC127FFC-296B-4611-BDB1-1750260CB2A7}" type="parTrans" cxnId="{1AF4B5D0-4ABA-49EB-A253-ABA3B1EF6D41}">
      <dgm:prSet/>
      <dgm:spPr/>
      <dgm:t>
        <a:bodyPr/>
        <a:lstStyle/>
        <a:p>
          <a:endParaRPr lang="ru-RU"/>
        </a:p>
      </dgm:t>
    </dgm:pt>
    <dgm:pt modelId="{58D6409A-E5D4-42FA-A71C-3407FB229F29}" type="sibTrans" cxnId="{1AF4B5D0-4ABA-49EB-A253-ABA3B1EF6D41}">
      <dgm:prSet/>
      <dgm:spPr/>
      <dgm:t>
        <a:bodyPr/>
        <a:lstStyle/>
        <a:p>
          <a:endParaRPr lang="ru-RU"/>
        </a:p>
      </dgm:t>
    </dgm:pt>
    <dgm:pt modelId="{1BF57229-9663-49E9-93DC-C97E739922FF}">
      <dgm:prSet custT="1"/>
      <dgm:spPr/>
      <dgm:t>
        <a:bodyPr/>
        <a:lstStyle/>
        <a:p>
          <a:r>
            <a:rPr lang="ru-RU" sz="2400" b="1" dirty="0" smtClean="0">
              <a:effectLst>
                <a:outerShdw blurRad="38100" dist="38100" dir="2700000" algn="tl">
                  <a:srgbClr val="000000">
                    <a:alpha val="43137"/>
                  </a:srgbClr>
                </a:outerShdw>
              </a:effectLst>
            </a:rPr>
            <a:t>5</a:t>
          </a:r>
          <a:endParaRPr lang="ru-RU" sz="2400" b="1" dirty="0">
            <a:effectLst>
              <a:outerShdw blurRad="38100" dist="38100" dir="2700000" algn="tl">
                <a:srgbClr val="000000">
                  <a:alpha val="43137"/>
                </a:srgbClr>
              </a:outerShdw>
            </a:effectLst>
          </a:endParaRPr>
        </a:p>
      </dgm:t>
    </dgm:pt>
    <dgm:pt modelId="{0403ADAA-D73D-429D-947F-9AB168BA053B}" type="parTrans" cxnId="{814F3A96-1326-48E7-B6C9-B421AE734929}">
      <dgm:prSet/>
      <dgm:spPr/>
      <dgm:t>
        <a:bodyPr/>
        <a:lstStyle/>
        <a:p>
          <a:endParaRPr lang="ru-RU"/>
        </a:p>
      </dgm:t>
    </dgm:pt>
    <dgm:pt modelId="{E51BD08D-D5DC-4A9C-A566-FC528AAFBB5E}" type="sibTrans" cxnId="{814F3A96-1326-48E7-B6C9-B421AE734929}">
      <dgm:prSet/>
      <dgm:spPr/>
      <dgm:t>
        <a:bodyPr/>
        <a:lstStyle/>
        <a:p>
          <a:endParaRPr lang="ru-RU"/>
        </a:p>
      </dgm:t>
    </dgm:pt>
    <dgm:pt modelId="{A36630FD-886A-4BD3-BD72-E01DCF57E360}">
      <dgm:prSet custT="1"/>
      <dgm:spPr/>
      <dgm:t>
        <a:bodyPr/>
        <a:lstStyle/>
        <a:p>
          <a:pPr algn="just"/>
          <a:r>
            <a:rPr lang="ru-RU" sz="2400" dirty="0" smtClean="0"/>
            <a:t>Содействие в подготовке документации СОШ №5 по озеленению сквера, на земельном </a:t>
          </a:r>
          <a:r>
            <a:rPr lang="ru-RU" sz="2400" dirty="0" smtClean="0"/>
            <a:t>участке.</a:t>
          </a:r>
          <a:endParaRPr lang="ru-RU" sz="2400" b="1" dirty="0"/>
        </a:p>
      </dgm:t>
    </dgm:pt>
    <dgm:pt modelId="{E5621E1E-A206-48F2-8E29-765DDA0039B5}" type="parTrans" cxnId="{5F2C907B-95ED-44EC-80FB-E16DBE376629}">
      <dgm:prSet/>
      <dgm:spPr/>
      <dgm:t>
        <a:bodyPr/>
        <a:lstStyle/>
        <a:p>
          <a:endParaRPr lang="ru-RU"/>
        </a:p>
      </dgm:t>
    </dgm:pt>
    <dgm:pt modelId="{768D702F-1A2C-4E45-AC11-37BECB8ED98E}" type="sibTrans" cxnId="{5F2C907B-95ED-44EC-80FB-E16DBE376629}">
      <dgm:prSet/>
      <dgm:spPr/>
      <dgm:t>
        <a:bodyPr/>
        <a:lstStyle/>
        <a:p>
          <a:endParaRPr lang="ru-RU"/>
        </a:p>
      </dgm:t>
    </dgm:pt>
    <dgm:pt modelId="{45A5BE43-AD9B-4349-AEC7-36ED069D272C}">
      <dgm:prSet custT="1"/>
      <dgm:spPr/>
      <dgm:t>
        <a:bodyPr/>
        <a:lstStyle/>
        <a:p>
          <a:r>
            <a:rPr lang="ru-RU" sz="2400" b="1" dirty="0" smtClean="0">
              <a:effectLst>
                <a:outerShdw blurRad="38100" dist="38100" dir="2700000" algn="tl">
                  <a:srgbClr val="000000">
                    <a:alpha val="43137"/>
                  </a:srgbClr>
                </a:outerShdw>
              </a:effectLst>
            </a:rPr>
            <a:t>4</a:t>
          </a:r>
          <a:endParaRPr lang="ru-RU" sz="2400" b="1" dirty="0">
            <a:effectLst>
              <a:outerShdw blurRad="38100" dist="38100" dir="2700000" algn="tl">
                <a:srgbClr val="000000">
                  <a:alpha val="43137"/>
                </a:srgbClr>
              </a:outerShdw>
            </a:effectLst>
          </a:endParaRPr>
        </a:p>
      </dgm:t>
    </dgm:pt>
    <dgm:pt modelId="{D93B723E-7B34-418A-A579-56686AEBB311}" type="parTrans" cxnId="{A9CEA48A-447F-4E44-B66D-DC6BE6B0EEB7}">
      <dgm:prSet/>
      <dgm:spPr/>
      <dgm:t>
        <a:bodyPr/>
        <a:lstStyle/>
        <a:p>
          <a:endParaRPr lang="ru-RU"/>
        </a:p>
      </dgm:t>
    </dgm:pt>
    <dgm:pt modelId="{DC1A318A-06C6-411C-8391-931DA5881CB4}" type="sibTrans" cxnId="{A9CEA48A-447F-4E44-B66D-DC6BE6B0EEB7}">
      <dgm:prSet/>
      <dgm:spPr/>
      <dgm:t>
        <a:bodyPr/>
        <a:lstStyle/>
        <a:p>
          <a:endParaRPr lang="ru-RU"/>
        </a:p>
      </dgm:t>
    </dgm:pt>
    <dgm:pt modelId="{72D6C0DE-3EC1-4F8A-978D-0B60DDB547AB}">
      <dgm:prSet custT="1"/>
      <dgm:spPr/>
      <dgm:t>
        <a:bodyPr/>
        <a:lstStyle/>
        <a:p>
          <a:r>
            <a:rPr lang="ru-RU" sz="2400" b="1" dirty="0" smtClean="0">
              <a:effectLst>
                <a:outerShdw blurRad="38100" dist="38100" dir="2700000" algn="tl">
                  <a:srgbClr val="000000">
                    <a:alpha val="43137"/>
                  </a:srgbClr>
                </a:outerShdw>
              </a:effectLst>
            </a:rPr>
            <a:t>6</a:t>
          </a:r>
          <a:endParaRPr lang="ru-RU" sz="2400" b="1" dirty="0">
            <a:effectLst>
              <a:outerShdw blurRad="38100" dist="38100" dir="2700000" algn="tl">
                <a:srgbClr val="000000">
                  <a:alpha val="43137"/>
                </a:srgbClr>
              </a:outerShdw>
            </a:effectLst>
          </a:endParaRPr>
        </a:p>
      </dgm:t>
    </dgm:pt>
    <dgm:pt modelId="{661F2FF2-69D5-4877-8D40-8190DB20BDE2}" type="parTrans" cxnId="{1D8FD833-588F-48BF-8F27-F7903A411ED3}">
      <dgm:prSet/>
      <dgm:spPr/>
      <dgm:t>
        <a:bodyPr/>
        <a:lstStyle/>
        <a:p>
          <a:endParaRPr lang="ru-RU"/>
        </a:p>
      </dgm:t>
    </dgm:pt>
    <dgm:pt modelId="{F80C9520-11B2-4998-BC7E-4189CA489C15}" type="sibTrans" cxnId="{1D8FD833-588F-48BF-8F27-F7903A411ED3}">
      <dgm:prSet/>
      <dgm:spPr/>
      <dgm:t>
        <a:bodyPr/>
        <a:lstStyle/>
        <a:p>
          <a:endParaRPr lang="ru-RU"/>
        </a:p>
      </dgm:t>
    </dgm:pt>
    <dgm:pt modelId="{E38B64FA-D9D4-4A41-B6AC-B0846389432B}">
      <dgm:prSet custT="1"/>
      <dgm:spPr/>
      <dgm:t>
        <a:bodyPr/>
        <a:lstStyle/>
        <a:p>
          <a:pPr algn="just"/>
          <a:r>
            <a:rPr lang="ru-RU" sz="2400" dirty="0" smtClean="0"/>
            <a:t>Оказание содействия в подготовке документации, ее согласованию и оказание всяческой помощи при строительстве храма </a:t>
          </a:r>
          <a:r>
            <a:rPr lang="ru-RU" sz="2400" dirty="0" err="1" smtClean="0"/>
            <a:t>Иверской</a:t>
          </a:r>
          <a:r>
            <a:rPr lang="ru-RU" sz="2400" dirty="0" smtClean="0"/>
            <a:t> иконы Божией Матери</a:t>
          </a:r>
          <a:endParaRPr lang="ru-RU" sz="2400" b="1" dirty="0"/>
        </a:p>
      </dgm:t>
    </dgm:pt>
    <dgm:pt modelId="{603E6BFD-EAD7-490E-94F6-83712CA6442A}" type="parTrans" cxnId="{2294F35D-4520-4756-9F5C-F146067E339B}">
      <dgm:prSet/>
      <dgm:spPr/>
      <dgm:t>
        <a:bodyPr/>
        <a:lstStyle/>
        <a:p>
          <a:endParaRPr lang="ru-RU"/>
        </a:p>
      </dgm:t>
    </dgm:pt>
    <dgm:pt modelId="{448E27FC-CA64-48A8-94F0-EBB82356512A}" type="sibTrans" cxnId="{2294F35D-4520-4756-9F5C-F146067E339B}">
      <dgm:prSet/>
      <dgm:spPr/>
      <dgm:t>
        <a:bodyPr/>
        <a:lstStyle/>
        <a:p>
          <a:endParaRPr lang="ru-RU"/>
        </a:p>
      </dgm:t>
    </dgm:pt>
    <dgm:pt modelId="{E813BF92-57F9-4F21-87ED-F75DFB76A846}">
      <dgm:prSet phldrT="[Текст]" custT="1"/>
      <dgm:spPr/>
      <dgm:t>
        <a:bodyPr/>
        <a:lstStyle/>
        <a:p>
          <a:pPr algn="just"/>
          <a:r>
            <a:rPr lang="ru-RU" sz="2400" dirty="0" smtClean="0"/>
            <a:t>Строительство распределительного газопровода низкого давления по ул. </a:t>
          </a:r>
          <a:r>
            <a:rPr lang="ru-RU" sz="2400" dirty="0" err="1" smtClean="0"/>
            <a:t>Баноковской</a:t>
          </a:r>
          <a:r>
            <a:rPr lang="ru-RU" sz="2400" dirty="0" smtClean="0"/>
            <a:t>  с. Образцовое. </a:t>
          </a:r>
          <a:endParaRPr lang="ru-RU" sz="2400" b="1" dirty="0">
            <a:effectLst/>
          </a:endParaRPr>
        </a:p>
      </dgm:t>
    </dgm:pt>
    <dgm:pt modelId="{9090FC89-4262-4E6D-AA86-849B9DBB3001}" type="sibTrans" cxnId="{CFE86E87-CEEE-456B-A0C9-E6548202C5B7}">
      <dgm:prSet/>
      <dgm:spPr/>
      <dgm:t>
        <a:bodyPr/>
        <a:lstStyle/>
        <a:p>
          <a:endParaRPr lang="ru-RU"/>
        </a:p>
      </dgm:t>
    </dgm:pt>
    <dgm:pt modelId="{3672CF55-BB10-4F73-AD6E-36928469A2F1}" type="parTrans" cxnId="{CFE86E87-CEEE-456B-A0C9-E6548202C5B7}">
      <dgm:prSet/>
      <dgm:spPr/>
      <dgm:t>
        <a:bodyPr/>
        <a:lstStyle/>
        <a:p>
          <a:endParaRPr lang="ru-RU"/>
        </a:p>
      </dgm:t>
    </dgm:pt>
    <dgm:pt modelId="{1BAD8F92-F715-40E8-BC9D-7F2A3D94BD5F}" type="pres">
      <dgm:prSet presAssocID="{DD7A8273-0EAA-4918-A318-DF1EFDBBBB26}" presName="Name0" presStyleCnt="0">
        <dgm:presLayoutVars>
          <dgm:chPref val="3"/>
          <dgm:dir/>
          <dgm:animLvl val="lvl"/>
          <dgm:resizeHandles/>
        </dgm:presLayoutVars>
      </dgm:prSet>
      <dgm:spPr/>
      <dgm:t>
        <a:bodyPr/>
        <a:lstStyle/>
        <a:p>
          <a:endParaRPr lang="ru-RU"/>
        </a:p>
      </dgm:t>
    </dgm:pt>
    <dgm:pt modelId="{F3346022-A236-49C6-8553-17063CD54830}" type="pres">
      <dgm:prSet presAssocID="{3DE73185-D215-4788-8B11-411325FAB32C}" presName="horFlow" presStyleCnt="0"/>
      <dgm:spPr/>
    </dgm:pt>
    <dgm:pt modelId="{40755053-BDB1-4F80-BEA3-64A6C8830208}" type="pres">
      <dgm:prSet presAssocID="{3DE73185-D215-4788-8B11-411325FAB32C}" presName="bigChev" presStyleLbl="node1" presStyleIdx="0" presStyleCnt="7" custScaleX="50572" custScaleY="90909"/>
      <dgm:spPr/>
      <dgm:t>
        <a:bodyPr/>
        <a:lstStyle/>
        <a:p>
          <a:endParaRPr lang="ru-RU"/>
        </a:p>
      </dgm:t>
    </dgm:pt>
    <dgm:pt modelId="{113A5244-EE37-4390-B32E-FDC6979004A7}" type="pres">
      <dgm:prSet presAssocID="{3672CF55-BB10-4F73-AD6E-36928469A2F1}" presName="parTrans" presStyleCnt="0"/>
      <dgm:spPr/>
    </dgm:pt>
    <dgm:pt modelId="{12CF54F5-5D35-4941-9030-6471AB42FE00}" type="pres">
      <dgm:prSet presAssocID="{E813BF92-57F9-4F21-87ED-F75DFB76A846}" presName="node" presStyleLbl="alignAccFollowNode1" presStyleIdx="0" presStyleCnt="7" custScaleX="790542" custScaleY="122072">
        <dgm:presLayoutVars>
          <dgm:bulletEnabled val="1"/>
        </dgm:presLayoutVars>
      </dgm:prSet>
      <dgm:spPr/>
      <dgm:t>
        <a:bodyPr/>
        <a:lstStyle/>
        <a:p>
          <a:endParaRPr lang="ru-RU"/>
        </a:p>
      </dgm:t>
    </dgm:pt>
    <dgm:pt modelId="{2E9957AE-B1FA-403E-BC06-A7EA7F27793F}" type="pres">
      <dgm:prSet presAssocID="{3DE73185-D215-4788-8B11-411325FAB32C}" presName="vSp" presStyleCnt="0"/>
      <dgm:spPr/>
    </dgm:pt>
    <dgm:pt modelId="{07AE046C-EB26-4BBA-9AE1-273A62B8F701}" type="pres">
      <dgm:prSet presAssocID="{1A3C95F8-C88F-49BA-B204-570E0C42AF7C}" presName="horFlow" presStyleCnt="0"/>
      <dgm:spPr/>
    </dgm:pt>
    <dgm:pt modelId="{AEBACF53-8FAC-4737-9D0F-89F488A89179}" type="pres">
      <dgm:prSet presAssocID="{1A3C95F8-C88F-49BA-B204-570E0C42AF7C}" presName="bigChev" presStyleLbl="node1" presStyleIdx="1" presStyleCnt="7" custScaleX="52034" custScaleY="90909"/>
      <dgm:spPr/>
      <dgm:t>
        <a:bodyPr/>
        <a:lstStyle/>
        <a:p>
          <a:endParaRPr lang="ru-RU"/>
        </a:p>
      </dgm:t>
    </dgm:pt>
    <dgm:pt modelId="{F99F7EEA-43C7-468A-B077-6518D23B0732}" type="pres">
      <dgm:prSet presAssocID="{FE67660F-F6FC-4DC4-8E95-06AC92A16474}" presName="parTrans" presStyleCnt="0"/>
      <dgm:spPr/>
    </dgm:pt>
    <dgm:pt modelId="{B2F90555-582A-4C15-A2AB-5E05F093E0FC}" type="pres">
      <dgm:prSet presAssocID="{155B683F-4B34-41C0-92D0-6E7B5CF10B51}" presName="node" presStyleLbl="alignAccFollowNode1" presStyleIdx="1" presStyleCnt="7" custScaleX="786235" custScaleY="98435">
        <dgm:presLayoutVars>
          <dgm:bulletEnabled val="1"/>
        </dgm:presLayoutVars>
      </dgm:prSet>
      <dgm:spPr/>
      <dgm:t>
        <a:bodyPr/>
        <a:lstStyle/>
        <a:p>
          <a:endParaRPr lang="ru-RU"/>
        </a:p>
      </dgm:t>
    </dgm:pt>
    <dgm:pt modelId="{1518F206-18CF-40A9-A862-0CCA950BA005}" type="pres">
      <dgm:prSet presAssocID="{1A3C95F8-C88F-49BA-B204-570E0C42AF7C}" presName="vSp" presStyleCnt="0"/>
      <dgm:spPr/>
    </dgm:pt>
    <dgm:pt modelId="{5FD6A039-D3FC-4AB6-992D-2B3D79071228}" type="pres">
      <dgm:prSet presAssocID="{49A9340F-BA70-4C02-9668-83A251A38125}" presName="horFlow" presStyleCnt="0"/>
      <dgm:spPr/>
    </dgm:pt>
    <dgm:pt modelId="{7269AB42-6599-4DE2-BFD4-10A7DE63E9F4}" type="pres">
      <dgm:prSet presAssocID="{49A9340F-BA70-4C02-9668-83A251A38125}" presName="bigChev" presStyleLbl="node1" presStyleIdx="2" presStyleCnt="7" custScaleX="57417" custScaleY="90909"/>
      <dgm:spPr/>
      <dgm:t>
        <a:bodyPr/>
        <a:lstStyle/>
        <a:p>
          <a:endParaRPr lang="ru-RU"/>
        </a:p>
      </dgm:t>
    </dgm:pt>
    <dgm:pt modelId="{C4069E8E-F15A-4954-A9B2-BDAF16F83641}" type="pres">
      <dgm:prSet presAssocID="{475F2B94-2803-4FA0-B1CD-B32DEB6BD493}" presName="parTrans" presStyleCnt="0"/>
      <dgm:spPr/>
    </dgm:pt>
    <dgm:pt modelId="{C0DEE1AB-C92B-4CF7-A04F-82FE3553FA47}" type="pres">
      <dgm:prSet presAssocID="{5675570E-4CFB-4C51-866F-D34374EF86E0}" presName="node" presStyleLbl="alignAccFollowNode1" presStyleIdx="2" presStyleCnt="7" custScaleX="779332" custScaleY="129186">
        <dgm:presLayoutVars>
          <dgm:bulletEnabled val="1"/>
        </dgm:presLayoutVars>
      </dgm:prSet>
      <dgm:spPr/>
      <dgm:t>
        <a:bodyPr/>
        <a:lstStyle/>
        <a:p>
          <a:endParaRPr lang="ru-RU"/>
        </a:p>
      </dgm:t>
    </dgm:pt>
    <dgm:pt modelId="{D3DC49CC-9D8C-43F5-BDBC-A28708338499}" type="pres">
      <dgm:prSet presAssocID="{49A9340F-BA70-4C02-9668-83A251A38125}" presName="vSp" presStyleCnt="0"/>
      <dgm:spPr/>
    </dgm:pt>
    <dgm:pt modelId="{71E87A64-BBA4-45B9-8635-D764180E424C}" type="pres">
      <dgm:prSet presAssocID="{45A5BE43-AD9B-4349-AEC7-36ED069D272C}" presName="horFlow" presStyleCnt="0"/>
      <dgm:spPr/>
    </dgm:pt>
    <dgm:pt modelId="{747440ED-6FA5-45A4-AE7B-45BD54002877}" type="pres">
      <dgm:prSet presAssocID="{45A5BE43-AD9B-4349-AEC7-36ED069D272C}" presName="bigChev" presStyleLbl="node1" presStyleIdx="3" presStyleCnt="7" custScaleX="57417" custScaleY="90909"/>
      <dgm:spPr/>
      <dgm:t>
        <a:bodyPr/>
        <a:lstStyle/>
        <a:p>
          <a:endParaRPr lang="ru-RU"/>
        </a:p>
      </dgm:t>
    </dgm:pt>
    <dgm:pt modelId="{4092C394-9E3D-4B82-A256-05F9F578D7EC}" type="pres">
      <dgm:prSet presAssocID="{AC127FFC-296B-4611-BDB1-1750260CB2A7}" presName="parTrans" presStyleCnt="0"/>
      <dgm:spPr/>
    </dgm:pt>
    <dgm:pt modelId="{9B1A9F14-60EB-4074-8002-63B381B6BB1F}" type="pres">
      <dgm:prSet presAssocID="{EE39E3E1-AEBC-4919-B16E-59E027C3B18A}" presName="node" presStyleLbl="alignAccFollowNode1" presStyleIdx="3" presStyleCnt="7" custScaleX="765875" custScaleY="88366" custLinFactNeighborX="39195" custLinFactNeighborY="-3359">
        <dgm:presLayoutVars>
          <dgm:bulletEnabled val="1"/>
        </dgm:presLayoutVars>
      </dgm:prSet>
      <dgm:spPr/>
      <dgm:t>
        <a:bodyPr/>
        <a:lstStyle/>
        <a:p>
          <a:endParaRPr lang="ru-RU"/>
        </a:p>
      </dgm:t>
    </dgm:pt>
    <dgm:pt modelId="{055E0641-E430-4374-8BD9-4C58499820F7}" type="pres">
      <dgm:prSet presAssocID="{45A5BE43-AD9B-4349-AEC7-36ED069D272C}" presName="vSp" presStyleCnt="0"/>
      <dgm:spPr/>
    </dgm:pt>
    <dgm:pt modelId="{8B79783A-B9E1-4E0D-87AA-43DA0128F39D}" type="pres">
      <dgm:prSet presAssocID="{1BF57229-9663-49E9-93DC-C97E739922FF}" presName="horFlow" presStyleCnt="0"/>
      <dgm:spPr/>
    </dgm:pt>
    <dgm:pt modelId="{0FCB7722-D2AE-4F22-8855-7B53265A6BD7}" type="pres">
      <dgm:prSet presAssocID="{1BF57229-9663-49E9-93DC-C97E739922FF}" presName="bigChev" presStyleLbl="node1" presStyleIdx="4" presStyleCnt="7" custScaleX="55346" custScaleY="91923" custLinFactNeighborX="21063" custLinFactNeighborY="-9095"/>
      <dgm:spPr/>
      <dgm:t>
        <a:bodyPr/>
        <a:lstStyle/>
        <a:p>
          <a:endParaRPr lang="ru-RU"/>
        </a:p>
      </dgm:t>
    </dgm:pt>
    <dgm:pt modelId="{B990FED1-E748-49F4-8FAC-ADF29DBFD110}" type="pres">
      <dgm:prSet presAssocID="{E5621E1E-A206-48F2-8E29-765DDA0039B5}" presName="parTrans" presStyleCnt="0"/>
      <dgm:spPr/>
    </dgm:pt>
    <dgm:pt modelId="{90842959-B836-4F60-9B84-3D8162B59AE4}" type="pres">
      <dgm:prSet presAssocID="{A36630FD-886A-4BD3-BD72-E01DCF57E360}" presName="node" presStyleLbl="alignAccFollowNode1" presStyleIdx="4" presStyleCnt="7" custScaleX="779486" custScaleY="110750" custLinFactNeighborX="35849" custLinFactNeighborY="-10958">
        <dgm:presLayoutVars>
          <dgm:bulletEnabled val="1"/>
        </dgm:presLayoutVars>
      </dgm:prSet>
      <dgm:spPr/>
      <dgm:t>
        <a:bodyPr/>
        <a:lstStyle/>
        <a:p>
          <a:endParaRPr lang="ru-RU"/>
        </a:p>
      </dgm:t>
    </dgm:pt>
    <dgm:pt modelId="{85A12EB6-2ACA-451A-BEF1-5B3298B80806}" type="pres">
      <dgm:prSet presAssocID="{1BF57229-9663-49E9-93DC-C97E739922FF}" presName="vSp" presStyleCnt="0"/>
      <dgm:spPr/>
    </dgm:pt>
    <dgm:pt modelId="{021F766C-A456-4156-9E46-FA1A802E9471}" type="pres">
      <dgm:prSet presAssocID="{72D6C0DE-3EC1-4F8A-978D-0B60DDB547AB}" presName="horFlow" presStyleCnt="0"/>
      <dgm:spPr/>
    </dgm:pt>
    <dgm:pt modelId="{A0320DAD-FD01-40A3-B64D-E0BD9589ED84}" type="pres">
      <dgm:prSet presAssocID="{72D6C0DE-3EC1-4F8A-978D-0B60DDB547AB}" presName="bigChev" presStyleLbl="node1" presStyleIdx="5" presStyleCnt="7" custScaleX="51325" custScaleY="90909" custLinFactNeighborY="-13642"/>
      <dgm:spPr/>
      <dgm:t>
        <a:bodyPr/>
        <a:lstStyle/>
        <a:p>
          <a:endParaRPr lang="ru-RU"/>
        </a:p>
      </dgm:t>
    </dgm:pt>
    <dgm:pt modelId="{795E7C54-2FB8-4F01-A70F-0219C76C3533}" type="pres">
      <dgm:prSet presAssocID="{603E6BFD-EAD7-490E-94F6-83712CA6442A}" presName="parTrans" presStyleCnt="0"/>
      <dgm:spPr/>
    </dgm:pt>
    <dgm:pt modelId="{8FFB2C31-31AA-4577-B432-D79A7C3BF8A0}" type="pres">
      <dgm:prSet presAssocID="{E38B64FA-D9D4-4A41-B6AC-B0846389432B}" presName="node" presStyleLbl="alignAccFollowNode1" presStyleIdx="5" presStyleCnt="7" custScaleX="783619" custScaleY="125680" custLinFactNeighborX="-4907" custLinFactNeighborY="-13697">
        <dgm:presLayoutVars>
          <dgm:bulletEnabled val="1"/>
        </dgm:presLayoutVars>
      </dgm:prSet>
      <dgm:spPr/>
      <dgm:t>
        <a:bodyPr/>
        <a:lstStyle/>
        <a:p>
          <a:endParaRPr lang="ru-RU"/>
        </a:p>
      </dgm:t>
    </dgm:pt>
    <dgm:pt modelId="{7E4796AA-147F-46BD-B468-E723B08A7ABC}" type="pres">
      <dgm:prSet presAssocID="{72D6C0DE-3EC1-4F8A-978D-0B60DDB547AB}" presName="vSp" presStyleCnt="0"/>
      <dgm:spPr/>
    </dgm:pt>
    <dgm:pt modelId="{2CB8A21D-B703-41BA-A1D7-D89B64112D19}" type="pres">
      <dgm:prSet presAssocID="{D18AAC26-741D-4258-A618-E21ED2988F24}" presName="horFlow" presStyleCnt="0"/>
      <dgm:spPr/>
    </dgm:pt>
    <dgm:pt modelId="{AC5E96B1-9000-484F-B374-F0F520EB5F9B}" type="pres">
      <dgm:prSet presAssocID="{D18AAC26-741D-4258-A618-E21ED2988F24}" presName="bigChev" presStyleLbl="node1" presStyleIdx="6" presStyleCnt="7" custScaleX="53028" custScaleY="90909" custLinFactNeighborX="-13992" custLinFactNeighborY="-13642"/>
      <dgm:spPr/>
      <dgm:t>
        <a:bodyPr/>
        <a:lstStyle/>
        <a:p>
          <a:endParaRPr lang="ru-RU"/>
        </a:p>
      </dgm:t>
    </dgm:pt>
    <dgm:pt modelId="{2C3C541B-FBFC-4100-94D9-338CF2994A5D}" type="pres">
      <dgm:prSet presAssocID="{8493956F-C442-45C5-9711-D2564EC8610B}" presName="parTrans" presStyleCnt="0"/>
      <dgm:spPr/>
    </dgm:pt>
    <dgm:pt modelId="{7D692ADA-F954-42C4-8FA6-D8BF0396B1D7}" type="pres">
      <dgm:prSet presAssocID="{A548B4AE-3CFA-41A9-BCA2-C1AF2E77A813}" presName="node" presStyleLbl="alignAccFollowNode1" presStyleIdx="6" presStyleCnt="7" custScaleX="776043" custScaleY="131642" custLinFactNeighborX="-18007" custLinFactNeighborY="-10958">
        <dgm:presLayoutVars>
          <dgm:bulletEnabled val="1"/>
        </dgm:presLayoutVars>
      </dgm:prSet>
      <dgm:spPr/>
      <dgm:t>
        <a:bodyPr/>
        <a:lstStyle/>
        <a:p>
          <a:endParaRPr lang="ru-RU"/>
        </a:p>
      </dgm:t>
    </dgm:pt>
  </dgm:ptLst>
  <dgm:cxnLst>
    <dgm:cxn modelId="{A9CEA48A-447F-4E44-B66D-DC6BE6B0EEB7}" srcId="{DD7A8273-0EAA-4918-A318-DF1EFDBBBB26}" destId="{45A5BE43-AD9B-4349-AEC7-36ED069D272C}" srcOrd="3" destOrd="0" parTransId="{D93B723E-7B34-418A-A579-56686AEBB311}" sibTransId="{DC1A318A-06C6-411C-8391-931DA5881CB4}"/>
    <dgm:cxn modelId="{D2A64034-E26A-45E1-BFE8-0FC6E82DCBD0}" type="presOf" srcId="{45A5BE43-AD9B-4349-AEC7-36ED069D272C}" destId="{747440ED-6FA5-45A4-AE7B-45BD54002877}" srcOrd="0" destOrd="0" presId="urn:microsoft.com/office/officeart/2005/8/layout/lProcess3"/>
    <dgm:cxn modelId="{2969E520-135C-4170-ADC4-DE5461C5BF98}" type="presOf" srcId="{1A3C95F8-C88F-49BA-B204-570E0C42AF7C}" destId="{AEBACF53-8FAC-4737-9D0F-89F488A89179}" srcOrd="0" destOrd="0" presId="urn:microsoft.com/office/officeart/2005/8/layout/lProcess3"/>
    <dgm:cxn modelId="{7220AE9E-9965-4E12-BDBC-0E2C1F4DF65C}" type="presOf" srcId="{5675570E-4CFB-4C51-866F-D34374EF86E0}" destId="{C0DEE1AB-C92B-4CF7-A04F-82FE3553FA47}" srcOrd="0" destOrd="0" presId="urn:microsoft.com/office/officeart/2005/8/layout/lProcess3"/>
    <dgm:cxn modelId="{E1B63F1F-EEE4-4181-985B-F87B9F88B794}" type="presOf" srcId="{E38B64FA-D9D4-4A41-B6AC-B0846389432B}" destId="{8FFB2C31-31AA-4577-B432-D79A7C3BF8A0}" srcOrd="0" destOrd="0" presId="urn:microsoft.com/office/officeart/2005/8/layout/lProcess3"/>
    <dgm:cxn modelId="{1AF4B5D0-4ABA-49EB-A253-ABA3B1EF6D41}" srcId="{45A5BE43-AD9B-4349-AEC7-36ED069D272C}" destId="{EE39E3E1-AEBC-4919-B16E-59E027C3B18A}" srcOrd="0" destOrd="0" parTransId="{AC127FFC-296B-4611-BDB1-1750260CB2A7}" sibTransId="{58D6409A-E5D4-42FA-A71C-3407FB229F29}"/>
    <dgm:cxn modelId="{C203332C-685C-422A-890A-21BAC3AD3FF1}" srcId="{DD7A8273-0EAA-4918-A318-DF1EFDBBBB26}" destId="{1A3C95F8-C88F-49BA-B204-570E0C42AF7C}" srcOrd="1" destOrd="0" parTransId="{909BFE23-C4A2-4818-A1FA-BB9ED793BD05}" sibTransId="{10EBFA78-F242-4FE3-AD96-E10D4DFC514E}"/>
    <dgm:cxn modelId="{0CFA918A-8EA0-4215-96A5-830D372A79D7}" type="presOf" srcId="{3DE73185-D215-4788-8B11-411325FAB32C}" destId="{40755053-BDB1-4F80-BEA3-64A6C8830208}" srcOrd="0" destOrd="0" presId="urn:microsoft.com/office/officeart/2005/8/layout/lProcess3"/>
    <dgm:cxn modelId="{F241D07B-1ABC-4C2D-B969-1658F4EA7FA1}" srcId="{1A3C95F8-C88F-49BA-B204-570E0C42AF7C}" destId="{155B683F-4B34-41C0-92D0-6E7B5CF10B51}" srcOrd="0" destOrd="0" parTransId="{FE67660F-F6FC-4DC4-8E95-06AC92A16474}" sibTransId="{ED97816D-6FCE-49BD-BBCE-083BE3F680F4}"/>
    <dgm:cxn modelId="{DB3FEC76-F884-482F-AAC9-61E19ABF6F1D}" type="presOf" srcId="{DD7A8273-0EAA-4918-A318-DF1EFDBBBB26}" destId="{1BAD8F92-F715-40E8-BC9D-7F2A3D94BD5F}" srcOrd="0" destOrd="0" presId="urn:microsoft.com/office/officeart/2005/8/layout/lProcess3"/>
    <dgm:cxn modelId="{B233AF30-D5B2-4D48-8932-A9F3FD3E2267}" type="presOf" srcId="{A36630FD-886A-4BD3-BD72-E01DCF57E360}" destId="{90842959-B836-4F60-9B84-3D8162B59AE4}" srcOrd="0" destOrd="0" presId="urn:microsoft.com/office/officeart/2005/8/layout/lProcess3"/>
    <dgm:cxn modelId="{87E596AE-3CD4-465E-A650-77F6CEEE280E}" type="presOf" srcId="{D18AAC26-741D-4258-A618-E21ED2988F24}" destId="{AC5E96B1-9000-484F-B374-F0F520EB5F9B}" srcOrd="0" destOrd="0" presId="urn:microsoft.com/office/officeart/2005/8/layout/lProcess3"/>
    <dgm:cxn modelId="{1D8FD833-588F-48BF-8F27-F7903A411ED3}" srcId="{DD7A8273-0EAA-4918-A318-DF1EFDBBBB26}" destId="{72D6C0DE-3EC1-4F8A-978D-0B60DDB547AB}" srcOrd="5" destOrd="0" parTransId="{661F2FF2-69D5-4877-8D40-8190DB20BDE2}" sibTransId="{F80C9520-11B2-4998-BC7E-4189CA489C15}"/>
    <dgm:cxn modelId="{75C6935C-EB7A-4A64-94D0-4BE717DC5827}" srcId="{D18AAC26-741D-4258-A618-E21ED2988F24}" destId="{A548B4AE-3CFA-41A9-BCA2-C1AF2E77A813}" srcOrd="0" destOrd="0" parTransId="{8493956F-C442-45C5-9711-D2564EC8610B}" sibTransId="{B3078C9B-60A5-4AFB-8FF9-4209276E7C73}"/>
    <dgm:cxn modelId="{12255FFD-95CD-46F1-9EA3-A49DB26A312D}" type="presOf" srcId="{155B683F-4B34-41C0-92D0-6E7B5CF10B51}" destId="{B2F90555-582A-4C15-A2AB-5E05F093E0FC}" srcOrd="0" destOrd="0" presId="urn:microsoft.com/office/officeart/2005/8/layout/lProcess3"/>
    <dgm:cxn modelId="{670E8A04-8A53-4D87-87FD-27334665997E}" srcId="{DD7A8273-0EAA-4918-A318-DF1EFDBBBB26}" destId="{D18AAC26-741D-4258-A618-E21ED2988F24}" srcOrd="6" destOrd="0" parTransId="{621A9CE4-2EFE-48F7-8AD8-2E2ADFB94287}" sibTransId="{F48A5252-FDEB-4D43-8BD9-13FBD2D4553D}"/>
    <dgm:cxn modelId="{5F2C907B-95ED-44EC-80FB-E16DBE376629}" srcId="{1BF57229-9663-49E9-93DC-C97E739922FF}" destId="{A36630FD-886A-4BD3-BD72-E01DCF57E360}" srcOrd="0" destOrd="0" parTransId="{E5621E1E-A206-48F2-8E29-765DDA0039B5}" sibTransId="{768D702F-1A2C-4E45-AC11-37BECB8ED98E}"/>
    <dgm:cxn modelId="{CFE86E87-CEEE-456B-A0C9-E6548202C5B7}" srcId="{3DE73185-D215-4788-8B11-411325FAB32C}" destId="{E813BF92-57F9-4F21-87ED-F75DFB76A846}" srcOrd="0" destOrd="0" parTransId="{3672CF55-BB10-4F73-AD6E-36928469A2F1}" sibTransId="{9090FC89-4262-4E6D-AA86-849B9DBB3001}"/>
    <dgm:cxn modelId="{5CF0B7A4-6B4D-4BB7-B247-9FD421AF9428}" type="presOf" srcId="{1BF57229-9663-49E9-93DC-C97E739922FF}" destId="{0FCB7722-D2AE-4F22-8855-7B53265A6BD7}" srcOrd="0" destOrd="0" presId="urn:microsoft.com/office/officeart/2005/8/layout/lProcess3"/>
    <dgm:cxn modelId="{2B4AEE4A-7469-4C48-B2C2-F33217DEDFAD}" type="presOf" srcId="{E813BF92-57F9-4F21-87ED-F75DFB76A846}" destId="{12CF54F5-5D35-4941-9030-6471AB42FE00}" srcOrd="0" destOrd="0" presId="urn:microsoft.com/office/officeart/2005/8/layout/lProcess3"/>
    <dgm:cxn modelId="{584A20DB-F604-4732-83C1-8FF951F2B122}" srcId="{DD7A8273-0EAA-4918-A318-DF1EFDBBBB26}" destId="{3DE73185-D215-4788-8B11-411325FAB32C}" srcOrd="0" destOrd="0" parTransId="{BC4B9D12-25B1-4FC4-BB89-8BE97C9E8245}" sibTransId="{3596678E-8DA5-4117-955E-A108F5DDF51F}"/>
    <dgm:cxn modelId="{2294F35D-4520-4756-9F5C-F146067E339B}" srcId="{72D6C0DE-3EC1-4F8A-978D-0B60DDB547AB}" destId="{E38B64FA-D9D4-4A41-B6AC-B0846389432B}" srcOrd="0" destOrd="0" parTransId="{603E6BFD-EAD7-490E-94F6-83712CA6442A}" sibTransId="{448E27FC-CA64-48A8-94F0-EBB82356512A}"/>
    <dgm:cxn modelId="{85D77C7A-F13C-47A6-A233-AAC9971A2C8E}" srcId="{49A9340F-BA70-4C02-9668-83A251A38125}" destId="{5675570E-4CFB-4C51-866F-D34374EF86E0}" srcOrd="0" destOrd="0" parTransId="{475F2B94-2803-4FA0-B1CD-B32DEB6BD493}" sibTransId="{9BB65413-6411-48E1-9BA5-494F3AD780E8}"/>
    <dgm:cxn modelId="{4256D73F-1211-4FC5-A491-B578E35A7641}" type="presOf" srcId="{A548B4AE-3CFA-41A9-BCA2-C1AF2E77A813}" destId="{7D692ADA-F954-42C4-8FA6-D8BF0396B1D7}" srcOrd="0" destOrd="0" presId="urn:microsoft.com/office/officeart/2005/8/layout/lProcess3"/>
    <dgm:cxn modelId="{8A298B8F-D156-4CA6-9D9F-D1E7B736EE5F}" type="presOf" srcId="{49A9340F-BA70-4C02-9668-83A251A38125}" destId="{7269AB42-6599-4DE2-BFD4-10A7DE63E9F4}" srcOrd="0" destOrd="0" presId="urn:microsoft.com/office/officeart/2005/8/layout/lProcess3"/>
    <dgm:cxn modelId="{E06A770F-1916-4D89-9AB4-BC4C03B7FBF9}" srcId="{DD7A8273-0EAA-4918-A318-DF1EFDBBBB26}" destId="{49A9340F-BA70-4C02-9668-83A251A38125}" srcOrd="2" destOrd="0" parTransId="{27CD70EC-1B42-4035-8F5D-2FC54D13D0C5}" sibTransId="{A9D17B43-1473-423E-8980-AD64B018C002}"/>
    <dgm:cxn modelId="{77E99075-CF5E-467B-AE14-C07C18A07C47}" type="presOf" srcId="{EE39E3E1-AEBC-4919-B16E-59E027C3B18A}" destId="{9B1A9F14-60EB-4074-8002-63B381B6BB1F}" srcOrd="0" destOrd="0" presId="urn:microsoft.com/office/officeart/2005/8/layout/lProcess3"/>
    <dgm:cxn modelId="{814F3A96-1326-48E7-B6C9-B421AE734929}" srcId="{DD7A8273-0EAA-4918-A318-DF1EFDBBBB26}" destId="{1BF57229-9663-49E9-93DC-C97E739922FF}" srcOrd="4" destOrd="0" parTransId="{0403ADAA-D73D-429D-947F-9AB168BA053B}" sibTransId="{E51BD08D-D5DC-4A9C-A566-FC528AAFBB5E}"/>
    <dgm:cxn modelId="{D45E9CA5-B010-4A09-B46C-A40716CAF759}" type="presOf" srcId="{72D6C0DE-3EC1-4F8A-978D-0B60DDB547AB}" destId="{A0320DAD-FD01-40A3-B64D-E0BD9589ED84}" srcOrd="0" destOrd="0" presId="urn:microsoft.com/office/officeart/2005/8/layout/lProcess3"/>
    <dgm:cxn modelId="{4592586F-4407-467D-97FA-0D76C4712467}" type="presParOf" srcId="{1BAD8F92-F715-40E8-BC9D-7F2A3D94BD5F}" destId="{F3346022-A236-49C6-8553-17063CD54830}" srcOrd="0" destOrd="0" presId="urn:microsoft.com/office/officeart/2005/8/layout/lProcess3"/>
    <dgm:cxn modelId="{481136EB-566F-47CD-B59D-4D748F458E11}" type="presParOf" srcId="{F3346022-A236-49C6-8553-17063CD54830}" destId="{40755053-BDB1-4F80-BEA3-64A6C8830208}" srcOrd="0" destOrd="0" presId="urn:microsoft.com/office/officeart/2005/8/layout/lProcess3"/>
    <dgm:cxn modelId="{ABAC54F5-6C81-4948-AF8F-30F59836A7C1}" type="presParOf" srcId="{F3346022-A236-49C6-8553-17063CD54830}" destId="{113A5244-EE37-4390-B32E-FDC6979004A7}" srcOrd="1" destOrd="0" presId="urn:microsoft.com/office/officeart/2005/8/layout/lProcess3"/>
    <dgm:cxn modelId="{910528F5-ABC0-432A-9913-A67FC4658546}" type="presParOf" srcId="{F3346022-A236-49C6-8553-17063CD54830}" destId="{12CF54F5-5D35-4941-9030-6471AB42FE00}" srcOrd="2" destOrd="0" presId="urn:microsoft.com/office/officeart/2005/8/layout/lProcess3"/>
    <dgm:cxn modelId="{404DF473-71DB-46E1-B473-CB3807352BFF}" type="presParOf" srcId="{1BAD8F92-F715-40E8-BC9D-7F2A3D94BD5F}" destId="{2E9957AE-B1FA-403E-BC06-A7EA7F27793F}" srcOrd="1" destOrd="0" presId="urn:microsoft.com/office/officeart/2005/8/layout/lProcess3"/>
    <dgm:cxn modelId="{07897DC3-F5C1-4D6B-9988-641472A84BC2}" type="presParOf" srcId="{1BAD8F92-F715-40E8-BC9D-7F2A3D94BD5F}" destId="{07AE046C-EB26-4BBA-9AE1-273A62B8F701}" srcOrd="2" destOrd="0" presId="urn:microsoft.com/office/officeart/2005/8/layout/lProcess3"/>
    <dgm:cxn modelId="{18100F64-7870-418D-B3C1-D9ABE5720329}" type="presParOf" srcId="{07AE046C-EB26-4BBA-9AE1-273A62B8F701}" destId="{AEBACF53-8FAC-4737-9D0F-89F488A89179}" srcOrd="0" destOrd="0" presId="urn:microsoft.com/office/officeart/2005/8/layout/lProcess3"/>
    <dgm:cxn modelId="{F92D5D54-6E20-44E6-BFC3-802A3DF15C03}" type="presParOf" srcId="{07AE046C-EB26-4BBA-9AE1-273A62B8F701}" destId="{F99F7EEA-43C7-468A-B077-6518D23B0732}" srcOrd="1" destOrd="0" presId="urn:microsoft.com/office/officeart/2005/8/layout/lProcess3"/>
    <dgm:cxn modelId="{13AAE557-56CD-4EE9-87C0-A2D2B9864234}" type="presParOf" srcId="{07AE046C-EB26-4BBA-9AE1-273A62B8F701}" destId="{B2F90555-582A-4C15-A2AB-5E05F093E0FC}" srcOrd="2" destOrd="0" presId="urn:microsoft.com/office/officeart/2005/8/layout/lProcess3"/>
    <dgm:cxn modelId="{F74CBE27-2521-4CCE-B0B5-CE3089293E49}" type="presParOf" srcId="{1BAD8F92-F715-40E8-BC9D-7F2A3D94BD5F}" destId="{1518F206-18CF-40A9-A862-0CCA950BA005}" srcOrd="3" destOrd="0" presId="urn:microsoft.com/office/officeart/2005/8/layout/lProcess3"/>
    <dgm:cxn modelId="{6F64203E-D805-4E3C-8E15-32F21B7A6354}" type="presParOf" srcId="{1BAD8F92-F715-40E8-BC9D-7F2A3D94BD5F}" destId="{5FD6A039-D3FC-4AB6-992D-2B3D79071228}" srcOrd="4" destOrd="0" presId="urn:microsoft.com/office/officeart/2005/8/layout/lProcess3"/>
    <dgm:cxn modelId="{3BDC0618-E510-4689-B956-CDE60299F27D}" type="presParOf" srcId="{5FD6A039-D3FC-4AB6-992D-2B3D79071228}" destId="{7269AB42-6599-4DE2-BFD4-10A7DE63E9F4}" srcOrd="0" destOrd="0" presId="urn:microsoft.com/office/officeart/2005/8/layout/lProcess3"/>
    <dgm:cxn modelId="{7398F511-EA65-4516-BC4F-911B497ED668}" type="presParOf" srcId="{5FD6A039-D3FC-4AB6-992D-2B3D79071228}" destId="{C4069E8E-F15A-4954-A9B2-BDAF16F83641}" srcOrd="1" destOrd="0" presId="urn:microsoft.com/office/officeart/2005/8/layout/lProcess3"/>
    <dgm:cxn modelId="{4AEADC67-2EA7-4636-A6B4-E631F7B1970A}" type="presParOf" srcId="{5FD6A039-D3FC-4AB6-992D-2B3D79071228}" destId="{C0DEE1AB-C92B-4CF7-A04F-82FE3553FA47}" srcOrd="2" destOrd="0" presId="urn:microsoft.com/office/officeart/2005/8/layout/lProcess3"/>
    <dgm:cxn modelId="{9A3D829A-6DB5-48E4-82C4-29E5AE50CB8A}" type="presParOf" srcId="{1BAD8F92-F715-40E8-BC9D-7F2A3D94BD5F}" destId="{D3DC49CC-9D8C-43F5-BDBC-A28708338499}" srcOrd="5" destOrd="0" presId="urn:microsoft.com/office/officeart/2005/8/layout/lProcess3"/>
    <dgm:cxn modelId="{E0AFFD31-76C7-47AA-9268-433C583F884E}" type="presParOf" srcId="{1BAD8F92-F715-40E8-BC9D-7F2A3D94BD5F}" destId="{71E87A64-BBA4-45B9-8635-D764180E424C}" srcOrd="6" destOrd="0" presId="urn:microsoft.com/office/officeart/2005/8/layout/lProcess3"/>
    <dgm:cxn modelId="{A7BA9DFB-6AB0-450C-8266-AED26B509FBF}" type="presParOf" srcId="{71E87A64-BBA4-45B9-8635-D764180E424C}" destId="{747440ED-6FA5-45A4-AE7B-45BD54002877}" srcOrd="0" destOrd="0" presId="urn:microsoft.com/office/officeart/2005/8/layout/lProcess3"/>
    <dgm:cxn modelId="{5772A4F7-255A-4F04-B608-95C8DC8EA19E}" type="presParOf" srcId="{71E87A64-BBA4-45B9-8635-D764180E424C}" destId="{4092C394-9E3D-4B82-A256-05F9F578D7EC}" srcOrd="1" destOrd="0" presId="urn:microsoft.com/office/officeart/2005/8/layout/lProcess3"/>
    <dgm:cxn modelId="{1685AB0E-052D-4CB2-B0A3-167CF5EA2965}" type="presParOf" srcId="{71E87A64-BBA4-45B9-8635-D764180E424C}" destId="{9B1A9F14-60EB-4074-8002-63B381B6BB1F}" srcOrd="2" destOrd="0" presId="urn:microsoft.com/office/officeart/2005/8/layout/lProcess3"/>
    <dgm:cxn modelId="{D9119102-11EE-4EB1-8F31-8B90FE04A9C4}" type="presParOf" srcId="{1BAD8F92-F715-40E8-BC9D-7F2A3D94BD5F}" destId="{055E0641-E430-4374-8BD9-4C58499820F7}" srcOrd="7" destOrd="0" presId="urn:microsoft.com/office/officeart/2005/8/layout/lProcess3"/>
    <dgm:cxn modelId="{7F1A387C-BEC2-4E9C-8F10-17685076ED67}" type="presParOf" srcId="{1BAD8F92-F715-40E8-BC9D-7F2A3D94BD5F}" destId="{8B79783A-B9E1-4E0D-87AA-43DA0128F39D}" srcOrd="8" destOrd="0" presId="urn:microsoft.com/office/officeart/2005/8/layout/lProcess3"/>
    <dgm:cxn modelId="{8AFA24C0-18C8-4B8C-878E-ECC513037607}" type="presParOf" srcId="{8B79783A-B9E1-4E0D-87AA-43DA0128F39D}" destId="{0FCB7722-D2AE-4F22-8855-7B53265A6BD7}" srcOrd="0" destOrd="0" presId="urn:microsoft.com/office/officeart/2005/8/layout/lProcess3"/>
    <dgm:cxn modelId="{08A5E8DA-D147-4662-88FA-BDE1B46BCFA9}" type="presParOf" srcId="{8B79783A-B9E1-4E0D-87AA-43DA0128F39D}" destId="{B990FED1-E748-49F4-8FAC-ADF29DBFD110}" srcOrd="1" destOrd="0" presId="urn:microsoft.com/office/officeart/2005/8/layout/lProcess3"/>
    <dgm:cxn modelId="{DF2C75F6-335A-4743-95C9-6C2C1B02145F}" type="presParOf" srcId="{8B79783A-B9E1-4E0D-87AA-43DA0128F39D}" destId="{90842959-B836-4F60-9B84-3D8162B59AE4}" srcOrd="2" destOrd="0" presId="urn:microsoft.com/office/officeart/2005/8/layout/lProcess3"/>
    <dgm:cxn modelId="{DE79205E-F069-4591-A5BA-EA23ED9CB871}" type="presParOf" srcId="{1BAD8F92-F715-40E8-BC9D-7F2A3D94BD5F}" destId="{85A12EB6-2ACA-451A-BEF1-5B3298B80806}" srcOrd="9" destOrd="0" presId="urn:microsoft.com/office/officeart/2005/8/layout/lProcess3"/>
    <dgm:cxn modelId="{7B8BB7E1-2766-419F-89A4-C504562AD5BA}" type="presParOf" srcId="{1BAD8F92-F715-40E8-BC9D-7F2A3D94BD5F}" destId="{021F766C-A456-4156-9E46-FA1A802E9471}" srcOrd="10" destOrd="0" presId="urn:microsoft.com/office/officeart/2005/8/layout/lProcess3"/>
    <dgm:cxn modelId="{6781A51B-67F5-4EB2-9850-7C27181DE921}" type="presParOf" srcId="{021F766C-A456-4156-9E46-FA1A802E9471}" destId="{A0320DAD-FD01-40A3-B64D-E0BD9589ED84}" srcOrd="0" destOrd="0" presId="urn:microsoft.com/office/officeart/2005/8/layout/lProcess3"/>
    <dgm:cxn modelId="{F84DE268-96EB-487E-B19A-F0F5C4E5E04D}" type="presParOf" srcId="{021F766C-A456-4156-9E46-FA1A802E9471}" destId="{795E7C54-2FB8-4F01-A70F-0219C76C3533}" srcOrd="1" destOrd="0" presId="urn:microsoft.com/office/officeart/2005/8/layout/lProcess3"/>
    <dgm:cxn modelId="{C62D7EC7-C72B-4C85-8C73-71B1462F5A6C}" type="presParOf" srcId="{021F766C-A456-4156-9E46-FA1A802E9471}" destId="{8FFB2C31-31AA-4577-B432-D79A7C3BF8A0}" srcOrd="2" destOrd="0" presId="urn:microsoft.com/office/officeart/2005/8/layout/lProcess3"/>
    <dgm:cxn modelId="{0F954CEC-8EFA-431A-A28C-46143B4F878E}" type="presParOf" srcId="{1BAD8F92-F715-40E8-BC9D-7F2A3D94BD5F}" destId="{7E4796AA-147F-46BD-B468-E723B08A7ABC}" srcOrd="11" destOrd="0" presId="urn:microsoft.com/office/officeart/2005/8/layout/lProcess3"/>
    <dgm:cxn modelId="{AE92F523-2A73-4CDF-AC66-C9D73F188BF2}" type="presParOf" srcId="{1BAD8F92-F715-40E8-BC9D-7F2A3D94BD5F}" destId="{2CB8A21D-B703-41BA-A1D7-D89B64112D19}" srcOrd="12" destOrd="0" presId="urn:microsoft.com/office/officeart/2005/8/layout/lProcess3"/>
    <dgm:cxn modelId="{B107661C-99B1-4ECF-9658-4404CDA0172B}" type="presParOf" srcId="{2CB8A21D-B703-41BA-A1D7-D89B64112D19}" destId="{AC5E96B1-9000-484F-B374-F0F520EB5F9B}" srcOrd="0" destOrd="0" presId="urn:microsoft.com/office/officeart/2005/8/layout/lProcess3"/>
    <dgm:cxn modelId="{23E9AA58-7E66-42A4-8012-0EC10E6DDB70}" type="presParOf" srcId="{2CB8A21D-B703-41BA-A1D7-D89B64112D19}" destId="{2C3C541B-FBFC-4100-94D9-338CF2994A5D}" srcOrd="1" destOrd="0" presId="urn:microsoft.com/office/officeart/2005/8/layout/lProcess3"/>
    <dgm:cxn modelId="{3B85CDB3-0837-49AF-B75B-CCCE6CDC0D7B}" type="presParOf" srcId="{2CB8A21D-B703-41BA-A1D7-D89B64112D19}" destId="{7D692ADA-F954-42C4-8FA6-D8BF0396B1D7}"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F757C4-3CD4-4367-A0F8-7B314CA45A85}">
      <dsp:nvSpPr>
        <dsp:cNvPr id="0" name=""/>
        <dsp:cNvSpPr/>
      </dsp:nvSpPr>
      <dsp:spPr>
        <a:xfrm>
          <a:off x="3270993" y="1412113"/>
          <a:ext cx="1835850" cy="992137"/>
        </a:xfrm>
        <a:custGeom>
          <a:avLst/>
          <a:gdLst/>
          <a:ahLst/>
          <a:cxnLst/>
          <a:rect l="0" t="0" r="0" b="0"/>
          <a:pathLst>
            <a:path>
              <a:moveTo>
                <a:pt x="0" y="0"/>
              </a:moveTo>
              <a:lnTo>
                <a:pt x="0" y="717484"/>
              </a:lnTo>
              <a:lnTo>
                <a:pt x="1835850" y="717484"/>
              </a:lnTo>
              <a:lnTo>
                <a:pt x="1835850" y="9921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07544-26A3-418C-BDDC-61AEBE1DCC44}">
      <dsp:nvSpPr>
        <dsp:cNvPr id="0" name=""/>
        <dsp:cNvSpPr/>
      </dsp:nvSpPr>
      <dsp:spPr>
        <a:xfrm>
          <a:off x="1483231" y="1412113"/>
          <a:ext cx="1787761" cy="992137"/>
        </a:xfrm>
        <a:custGeom>
          <a:avLst/>
          <a:gdLst/>
          <a:ahLst/>
          <a:cxnLst/>
          <a:rect l="0" t="0" r="0" b="0"/>
          <a:pathLst>
            <a:path>
              <a:moveTo>
                <a:pt x="1787761" y="0"/>
              </a:moveTo>
              <a:lnTo>
                <a:pt x="1787761" y="717484"/>
              </a:lnTo>
              <a:lnTo>
                <a:pt x="0" y="717484"/>
              </a:lnTo>
              <a:lnTo>
                <a:pt x="0" y="9921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2B9E78-5CA6-423A-8F46-5D95E02DD4F5}">
      <dsp:nvSpPr>
        <dsp:cNvPr id="0" name=""/>
        <dsp:cNvSpPr/>
      </dsp:nvSpPr>
      <dsp:spPr>
        <a:xfrm>
          <a:off x="1218851" y="344924"/>
          <a:ext cx="4104284" cy="1067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B2A181-F3F1-44B3-8458-B6146A60049D}">
      <dsp:nvSpPr>
        <dsp:cNvPr id="0" name=""/>
        <dsp:cNvSpPr/>
      </dsp:nvSpPr>
      <dsp:spPr>
        <a:xfrm>
          <a:off x="1548270" y="657873"/>
          <a:ext cx="4104284" cy="10671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dirty="0" smtClean="0"/>
            <a:t>ВОЕННООБЯЗАННЫЕ</a:t>
          </a:r>
        </a:p>
        <a:p>
          <a:pPr lvl="0" algn="ctr" defTabSz="1022350">
            <a:lnSpc>
              <a:spcPct val="90000"/>
            </a:lnSpc>
            <a:spcBef>
              <a:spcPct val="0"/>
            </a:spcBef>
            <a:spcAft>
              <a:spcPct val="35000"/>
            </a:spcAft>
          </a:pPr>
          <a:r>
            <a:rPr lang="ru-RU" sz="2300" kern="1200" dirty="0" smtClean="0"/>
            <a:t>682 человек</a:t>
          </a:r>
          <a:endParaRPr lang="ru-RU" sz="2300" kern="1200" dirty="0"/>
        </a:p>
      </dsp:txBody>
      <dsp:txXfrm>
        <a:off x="1579527" y="689130"/>
        <a:ext cx="4041770" cy="1004674"/>
      </dsp:txXfrm>
    </dsp:sp>
    <dsp:sp modelId="{3770FD89-E6E4-4E80-A044-3F943FE75306}">
      <dsp:nvSpPr>
        <dsp:cNvPr id="0" name=""/>
        <dsp:cNvSpPr/>
      </dsp:nvSpPr>
      <dsp:spPr>
        <a:xfrm>
          <a:off x="844" y="2404251"/>
          <a:ext cx="2964773" cy="1285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32810E-03F2-4136-BAB5-BCB93CBE0A52}">
      <dsp:nvSpPr>
        <dsp:cNvPr id="0" name=""/>
        <dsp:cNvSpPr/>
      </dsp:nvSpPr>
      <dsp:spPr>
        <a:xfrm>
          <a:off x="330263" y="2717199"/>
          <a:ext cx="2964773" cy="12859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dirty="0" smtClean="0"/>
            <a:t>Граждан, пребывающих в запасе – 641 человек</a:t>
          </a:r>
          <a:endParaRPr lang="ru-RU" sz="2300" kern="1200" dirty="0"/>
        </a:p>
      </dsp:txBody>
      <dsp:txXfrm>
        <a:off x="367928" y="2754864"/>
        <a:ext cx="2889443" cy="1210639"/>
      </dsp:txXfrm>
    </dsp:sp>
    <dsp:sp modelId="{72FC63E9-0273-4158-B878-31C02331A286}">
      <dsp:nvSpPr>
        <dsp:cNvPr id="0" name=""/>
        <dsp:cNvSpPr/>
      </dsp:nvSpPr>
      <dsp:spPr>
        <a:xfrm>
          <a:off x="3624457" y="2404251"/>
          <a:ext cx="2964773" cy="1285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865D01-B793-4D02-A5E7-98079F284090}">
      <dsp:nvSpPr>
        <dsp:cNvPr id="0" name=""/>
        <dsp:cNvSpPr/>
      </dsp:nvSpPr>
      <dsp:spPr>
        <a:xfrm>
          <a:off x="3953876" y="2717199"/>
          <a:ext cx="2964773" cy="12859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ru-RU" sz="2300" kern="1200" dirty="0" smtClean="0">
              <a:solidFill>
                <a:schemeClr val="tx1"/>
              </a:solidFill>
              <a:latin typeface="Times New Roman" panose="02020603050405020304" pitchFamily="18" charset="0"/>
            </a:rPr>
            <a:t>Призывников – 41 человек.</a:t>
          </a:r>
          <a:r>
            <a:rPr lang="ru-RU" sz="2300" kern="1200" dirty="0" smtClean="0">
              <a:solidFill>
                <a:schemeClr val="tx1"/>
              </a:solidFill>
              <a:latin typeface="Times New Roman" panose="02020603050405020304" pitchFamily="18" charset="0"/>
              <a:ea typeface="Times New Roman" panose="02020603050405020304" pitchFamily="18" charset="0"/>
            </a:rPr>
            <a:t>. </a:t>
          </a:r>
          <a:endParaRPr lang="ru-RU" sz="2300" kern="1200" dirty="0">
            <a:solidFill>
              <a:schemeClr val="tx1"/>
            </a:solidFill>
          </a:endParaRPr>
        </a:p>
      </dsp:txBody>
      <dsp:txXfrm>
        <a:off x="3991541" y="2754864"/>
        <a:ext cx="2889443" cy="1210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DC9F5-33EB-4370-8394-2760DF153228}">
      <dsp:nvSpPr>
        <dsp:cNvPr id="0" name=""/>
        <dsp:cNvSpPr/>
      </dsp:nvSpPr>
      <dsp:spPr>
        <a:xfrm>
          <a:off x="0" y="0"/>
          <a:ext cx="11233248" cy="820891"/>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ru-RU" sz="3900" kern="1200" dirty="0" smtClean="0">
              <a:solidFill>
                <a:srgbClr val="014B05"/>
              </a:solidFill>
              <a:latin typeface="Arial" pitchFamily="34" charset="0"/>
              <a:cs typeface="Arial" pitchFamily="34" charset="0"/>
            </a:rPr>
            <a:t>Расходы</a:t>
          </a:r>
          <a:endParaRPr lang="ru-RU" sz="3900" kern="1200" dirty="0">
            <a:solidFill>
              <a:srgbClr val="014B05"/>
            </a:solidFill>
            <a:latin typeface="Arial" pitchFamily="34" charset="0"/>
            <a:cs typeface="Arial" pitchFamily="34" charset="0"/>
          </a:endParaRPr>
        </a:p>
      </dsp:txBody>
      <dsp:txXfrm>
        <a:off x="0" y="0"/>
        <a:ext cx="11233248" cy="820891"/>
      </dsp:txXfrm>
    </dsp:sp>
    <dsp:sp modelId="{B36CD881-2AFD-4BDF-BD8B-85DB7362C9F1}">
      <dsp:nvSpPr>
        <dsp:cNvPr id="0" name=""/>
        <dsp:cNvSpPr/>
      </dsp:nvSpPr>
      <dsp:spPr>
        <a:xfrm>
          <a:off x="0" y="808858"/>
          <a:ext cx="4989174" cy="172387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Arial" pitchFamily="34" charset="0"/>
              <a:cs typeface="Arial" pitchFamily="34" charset="0"/>
            </a:rPr>
            <a:t>Расходы, связанные с текущим ремонтом дорожного полотна – 733,9 тыс. рублей</a:t>
          </a:r>
          <a:endParaRPr lang="ru-RU" sz="2000" b="1" kern="1200" dirty="0">
            <a:solidFill>
              <a:schemeClr val="tx1"/>
            </a:solidFill>
            <a:latin typeface="Arial" pitchFamily="34" charset="0"/>
            <a:cs typeface="Arial" pitchFamily="34" charset="0"/>
          </a:endParaRPr>
        </a:p>
      </dsp:txBody>
      <dsp:txXfrm>
        <a:off x="0" y="808858"/>
        <a:ext cx="4989174" cy="1723871"/>
      </dsp:txXfrm>
    </dsp:sp>
    <dsp:sp modelId="{E7673EE4-F639-48DC-B5E0-5B65D9042EE3}">
      <dsp:nvSpPr>
        <dsp:cNvPr id="0" name=""/>
        <dsp:cNvSpPr/>
      </dsp:nvSpPr>
      <dsp:spPr>
        <a:xfrm>
          <a:off x="4990678" y="820891"/>
          <a:ext cx="3300300" cy="172387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latin typeface="Arial" pitchFamily="34" charset="0"/>
              <a:cs typeface="Arial" pitchFamily="34" charset="0"/>
            </a:rPr>
            <a:t>Оплата за электроэнергию – 148,8 тыс. рублей.</a:t>
          </a:r>
          <a:endParaRPr lang="ru-RU" sz="2000" b="1" kern="1200" dirty="0">
            <a:solidFill>
              <a:schemeClr val="tx1"/>
            </a:solidFill>
            <a:latin typeface="Arial" pitchFamily="34" charset="0"/>
            <a:cs typeface="Arial" pitchFamily="34" charset="0"/>
          </a:endParaRPr>
        </a:p>
      </dsp:txBody>
      <dsp:txXfrm>
        <a:off x="4990678" y="820891"/>
        <a:ext cx="3300300" cy="1723871"/>
      </dsp:txXfrm>
    </dsp:sp>
    <dsp:sp modelId="{E2105B10-B336-4A64-B179-1FA245988BDA}">
      <dsp:nvSpPr>
        <dsp:cNvPr id="0" name=""/>
        <dsp:cNvSpPr/>
      </dsp:nvSpPr>
      <dsp:spPr>
        <a:xfrm>
          <a:off x="8290978" y="820891"/>
          <a:ext cx="2940765" cy="172387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i="0" kern="1200" dirty="0" smtClean="0">
              <a:solidFill>
                <a:schemeClr val="tx1"/>
              </a:solidFill>
              <a:latin typeface="Arial" pitchFamily="34" charset="0"/>
              <a:cs typeface="Arial" pitchFamily="34" charset="0"/>
            </a:rPr>
            <a:t>Мероприятия по землеустройству – 41,0 тыс. рублей</a:t>
          </a:r>
          <a:endParaRPr lang="ru-RU" sz="2000" b="1" i="0" kern="1200" dirty="0">
            <a:solidFill>
              <a:schemeClr val="tx1"/>
            </a:solidFill>
            <a:latin typeface="Arial" pitchFamily="34" charset="0"/>
            <a:cs typeface="Arial" pitchFamily="34" charset="0"/>
          </a:endParaRPr>
        </a:p>
      </dsp:txBody>
      <dsp:txXfrm>
        <a:off x="8290978" y="820891"/>
        <a:ext cx="2940765" cy="1723871"/>
      </dsp:txXfrm>
    </dsp:sp>
    <dsp:sp modelId="{0848EB06-389F-49EF-A926-EA6393FE69FE}">
      <dsp:nvSpPr>
        <dsp:cNvPr id="0" name=""/>
        <dsp:cNvSpPr/>
      </dsp:nvSpPr>
      <dsp:spPr>
        <a:xfrm>
          <a:off x="0" y="2544762"/>
          <a:ext cx="11233248" cy="191541"/>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DC9F5-33EB-4370-8394-2760DF153228}">
      <dsp:nvSpPr>
        <dsp:cNvPr id="0" name=""/>
        <dsp:cNvSpPr/>
      </dsp:nvSpPr>
      <dsp:spPr>
        <a:xfrm>
          <a:off x="0" y="0"/>
          <a:ext cx="11541329" cy="295629"/>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Расходы</a:t>
          </a:r>
          <a:endParaRPr lang="ru-RU" sz="2400" b="1" kern="1200" dirty="0">
            <a:solidFill>
              <a:schemeClr val="tx1"/>
            </a:solidFill>
            <a:latin typeface="Arial" pitchFamily="34" charset="0"/>
            <a:cs typeface="Arial" pitchFamily="34" charset="0"/>
          </a:endParaRPr>
        </a:p>
      </dsp:txBody>
      <dsp:txXfrm>
        <a:off x="0" y="0"/>
        <a:ext cx="11541329" cy="295629"/>
      </dsp:txXfrm>
    </dsp:sp>
    <dsp:sp modelId="{B36CD881-2AFD-4BDF-BD8B-85DB7362C9F1}">
      <dsp:nvSpPr>
        <dsp:cNvPr id="0" name=""/>
        <dsp:cNvSpPr/>
      </dsp:nvSpPr>
      <dsp:spPr>
        <a:xfrm>
          <a:off x="0" y="367484"/>
          <a:ext cx="1802642" cy="270937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latin typeface="Times New Roman" panose="02020603050405020304" pitchFamily="18" charset="0"/>
              <a:cs typeface="Times New Roman" panose="02020603050405020304" pitchFamily="18" charset="0"/>
            </a:rPr>
            <a:t>Благоустройство территории поселения – 1 314,4 тыс. рублей </a:t>
          </a:r>
          <a:endParaRPr lang="ru-RU" sz="2400" kern="1200" dirty="0">
            <a:solidFill>
              <a:srgbClr val="013503"/>
            </a:solidFill>
            <a:latin typeface="Arial" pitchFamily="34" charset="0"/>
            <a:cs typeface="Arial" pitchFamily="34" charset="0"/>
          </a:endParaRPr>
        </a:p>
      </dsp:txBody>
      <dsp:txXfrm>
        <a:off x="0" y="367484"/>
        <a:ext cx="1802642" cy="2709377"/>
      </dsp:txXfrm>
    </dsp:sp>
    <dsp:sp modelId="{C74FFF7C-BFBF-4699-8E5F-F6F304CE4EAA}">
      <dsp:nvSpPr>
        <dsp:cNvPr id="0" name=""/>
        <dsp:cNvSpPr/>
      </dsp:nvSpPr>
      <dsp:spPr>
        <a:xfrm>
          <a:off x="1804503" y="363009"/>
          <a:ext cx="1257085" cy="272539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latin typeface="Times New Roman" panose="02020603050405020304" pitchFamily="18" charset="0"/>
              <a:cs typeface="Times New Roman" panose="02020603050405020304" pitchFamily="18" charset="0"/>
            </a:rPr>
            <a:t>Озеленение территории – 5,0 тыс. рублей.</a:t>
          </a:r>
          <a:endParaRPr lang="ru-RU" sz="2400" b="1" kern="1200" dirty="0">
            <a:solidFill>
              <a:srgbClr val="013503"/>
            </a:solidFill>
            <a:latin typeface="Arial" pitchFamily="34" charset="0"/>
            <a:cs typeface="Arial" pitchFamily="34" charset="0"/>
          </a:endParaRPr>
        </a:p>
      </dsp:txBody>
      <dsp:txXfrm>
        <a:off x="1804503" y="363009"/>
        <a:ext cx="1257085" cy="2725390"/>
      </dsp:txXfrm>
    </dsp:sp>
    <dsp:sp modelId="{E7673EE4-F639-48DC-B5E0-5B65D9042EE3}">
      <dsp:nvSpPr>
        <dsp:cNvPr id="0" name=""/>
        <dsp:cNvSpPr/>
      </dsp:nvSpPr>
      <dsp:spPr>
        <a:xfrm>
          <a:off x="3061588" y="381360"/>
          <a:ext cx="1330743" cy="2688689"/>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latin typeface="Times New Roman" panose="02020603050405020304" pitchFamily="18" charset="0"/>
              <a:cs typeface="Times New Roman" panose="02020603050405020304" pitchFamily="18" charset="0"/>
            </a:rPr>
            <a:t>Оплата ритуальных услуг – 8,0 тыс. рублей.</a:t>
          </a:r>
          <a:r>
            <a:rPr lang="ru-RU" sz="2400" b="1" kern="1200" dirty="0" smtClean="0">
              <a:solidFill>
                <a:srgbClr val="013503"/>
              </a:solidFill>
              <a:latin typeface="Arial" pitchFamily="34" charset="0"/>
              <a:cs typeface="Arial" pitchFamily="34" charset="0"/>
            </a:rPr>
            <a:t> </a:t>
          </a:r>
          <a:endParaRPr lang="ru-RU" sz="2400" b="1" kern="1200" dirty="0">
            <a:solidFill>
              <a:srgbClr val="013503"/>
            </a:solidFill>
            <a:latin typeface="Arial" pitchFamily="34" charset="0"/>
            <a:cs typeface="Arial" pitchFamily="34" charset="0"/>
          </a:endParaRPr>
        </a:p>
      </dsp:txBody>
      <dsp:txXfrm>
        <a:off x="3061588" y="381360"/>
        <a:ext cx="1330743" cy="2688689"/>
      </dsp:txXfrm>
    </dsp:sp>
    <dsp:sp modelId="{E2105B10-B336-4A64-B179-1FA245988BDA}">
      <dsp:nvSpPr>
        <dsp:cNvPr id="0" name=""/>
        <dsp:cNvSpPr/>
      </dsp:nvSpPr>
      <dsp:spPr>
        <a:xfrm>
          <a:off x="4392332" y="381360"/>
          <a:ext cx="2229986" cy="2688689"/>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latin typeface="Times New Roman" panose="02020603050405020304" pitchFamily="18" charset="0"/>
              <a:cs typeface="Times New Roman" panose="02020603050405020304" pitchFamily="18" charset="0"/>
            </a:rPr>
            <a:t>Уличное освещение – 804,2 тыс. </a:t>
          </a:r>
          <a:r>
            <a:rPr lang="ru-RU" sz="2400" kern="1200" dirty="0" err="1" smtClean="0">
              <a:latin typeface="Times New Roman" panose="02020603050405020304" pitchFamily="18" charset="0"/>
              <a:cs typeface="Times New Roman" panose="02020603050405020304" pitchFamily="18" charset="0"/>
            </a:rPr>
            <a:t>руб</a:t>
          </a:r>
          <a:r>
            <a:rPr lang="ru-RU" sz="2400" kern="1200" dirty="0" smtClean="0">
              <a:latin typeface="Times New Roman" panose="02020603050405020304" pitchFamily="18" charset="0"/>
              <a:cs typeface="Times New Roman" panose="02020603050405020304" pitchFamily="18" charset="0"/>
            </a:rPr>
            <a:t> (электроэнергию)и 87,9 тыс. </a:t>
          </a:r>
          <a:r>
            <a:rPr lang="ru-RU" sz="2400" kern="1200" dirty="0" err="1" smtClean="0">
              <a:latin typeface="Times New Roman" panose="02020603050405020304" pitchFamily="18" charset="0"/>
              <a:cs typeface="Times New Roman" panose="02020603050405020304" pitchFamily="18" charset="0"/>
            </a:rPr>
            <a:t>руб</a:t>
          </a:r>
          <a:r>
            <a:rPr lang="ru-RU" sz="2400" kern="1200" dirty="0" smtClean="0">
              <a:latin typeface="Times New Roman" panose="02020603050405020304" pitchFamily="18" charset="0"/>
              <a:cs typeface="Times New Roman" panose="02020603050405020304" pitchFamily="18" charset="0"/>
            </a:rPr>
            <a:t>(комплектующие.)</a:t>
          </a:r>
          <a:endParaRPr lang="ru-RU" sz="2400" kern="1200" dirty="0">
            <a:solidFill>
              <a:srgbClr val="013503"/>
            </a:solidFill>
            <a:latin typeface="Arial" pitchFamily="34" charset="0"/>
            <a:cs typeface="Arial" pitchFamily="34" charset="0"/>
          </a:endParaRPr>
        </a:p>
      </dsp:txBody>
      <dsp:txXfrm>
        <a:off x="4392332" y="381360"/>
        <a:ext cx="2229986" cy="2688689"/>
      </dsp:txXfrm>
    </dsp:sp>
    <dsp:sp modelId="{99C78037-EED5-4BE4-9766-9AD14C6F0934}">
      <dsp:nvSpPr>
        <dsp:cNvPr id="0" name=""/>
        <dsp:cNvSpPr/>
      </dsp:nvSpPr>
      <dsp:spPr>
        <a:xfrm>
          <a:off x="6622318" y="399721"/>
          <a:ext cx="2121886" cy="265196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latin typeface="Times New Roman" panose="02020603050405020304" pitchFamily="18" charset="0"/>
              <a:cs typeface="Times New Roman" panose="02020603050405020304" pitchFamily="18" charset="0"/>
            </a:rPr>
            <a:t>Обустройство дороги - 511,9 тыс. рублей.</a:t>
          </a:r>
          <a:endParaRPr lang="ru-RU" sz="2400" kern="1200" dirty="0">
            <a:solidFill>
              <a:srgbClr val="013503"/>
            </a:solidFill>
            <a:latin typeface="Arial" pitchFamily="34" charset="0"/>
            <a:cs typeface="Arial" pitchFamily="34" charset="0"/>
          </a:endParaRPr>
        </a:p>
      </dsp:txBody>
      <dsp:txXfrm>
        <a:off x="6622318" y="399721"/>
        <a:ext cx="2121886" cy="2651967"/>
      </dsp:txXfrm>
    </dsp:sp>
    <dsp:sp modelId="{D2530086-C035-4707-9DC5-4D0CFEE54883}">
      <dsp:nvSpPr>
        <dsp:cNvPr id="0" name=""/>
        <dsp:cNvSpPr/>
      </dsp:nvSpPr>
      <dsp:spPr>
        <a:xfrm>
          <a:off x="8744204" y="363009"/>
          <a:ext cx="2795264" cy="2725390"/>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latin typeface="Times New Roman" panose="02020603050405020304" pitchFamily="18" charset="0"/>
              <a:cs typeface="Times New Roman" panose="02020603050405020304" pitchFamily="18" charset="0"/>
            </a:rPr>
            <a:t>Модернизация топочной СК в х. Прогресс в рамках программы инициативного бюджетирования – 320,5тыс. </a:t>
          </a:r>
          <a:r>
            <a:rPr lang="ru-RU" sz="2400" kern="1200" dirty="0" err="1" smtClean="0">
              <a:latin typeface="Times New Roman" panose="02020603050405020304" pitchFamily="18" charset="0"/>
              <a:cs typeface="Times New Roman" panose="02020603050405020304" pitchFamily="18" charset="0"/>
            </a:rPr>
            <a:t>руб</a:t>
          </a:r>
          <a:endParaRPr lang="ru-RU" sz="2400" kern="1200" dirty="0"/>
        </a:p>
      </dsp:txBody>
      <dsp:txXfrm>
        <a:off x="8744204" y="363009"/>
        <a:ext cx="2795264" cy="2725390"/>
      </dsp:txXfrm>
    </dsp:sp>
    <dsp:sp modelId="{0848EB06-389F-49EF-A926-EA6393FE69FE}">
      <dsp:nvSpPr>
        <dsp:cNvPr id="0" name=""/>
        <dsp:cNvSpPr/>
      </dsp:nvSpPr>
      <dsp:spPr>
        <a:xfrm flipH="1" flipV="1">
          <a:off x="2137569" y="0"/>
          <a:ext cx="45703" cy="45720"/>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950A3-8F0D-4488-B4C5-5E3440664189}">
      <dsp:nvSpPr>
        <dsp:cNvPr id="0" name=""/>
        <dsp:cNvSpPr/>
      </dsp:nvSpPr>
      <dsp:spPr>
        <a:xfrm>
          <a:off x="5226906" y="2007283"/>
          <a:ext cx="3029152" cy="844908"/>
        </a:xfrm>
        <a:custGeom>
          <a:avLst/>
          <a:gdLst/>
          <a:ahLst/>
          <a:cxnLst/>
          <a:rect l="0" t="0" r="0" b="0"/>
          <a:pathLst>
            <a:path>
              <a:moveTo>
                <a:pt x="0" y="0"/>
              </a:moveTo>
              <a:lnTo>
                <a:pt x="0" y="423379"/>
              </a:lnTo>
              <a:lnTo>
                <a:pt x="3029152" y="423379"/>
              </a:lnTo>
              <a:lnTo>
                <a:pt x="3029152" y="8449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24CA1D-1EDB-40D9-B9EF-7FB4100A9B5B}">
      <dsp:nvSpPr>
        <dsp:cNvPr id="0" name=""/>
        <dsp:cNvSpPr/>
      </dsp:nvSpPr>
      <dsp:spPr>
        <a:xfrm>
          <a:off x="2884165" y="2007283"/>
          <a:ext cx="2342741" cy="844908"/>
        </a:xfrm>
        <a:custGeom>
          <a:avLst/>
          <a:gdLst/>
          <a:ahLst/>
          <a:cxnLst/>
          <a:rect l="0" t="0" r="0" b="0"/>
          <a:pathLst>
            <a:path>
              <a:moveTo>
                <a:pt x="2342741" y="0"/>
              </a:moveTo>
              <a:lnTo>
                <a:pt x="2342741" y="423379"/>
              </a:lnTo>
              <a:lnTo>
                <a:pt x="0" y="423379"/>
              </a:lnTo>
              <a:lnTo>
                <a:pt x="0" y="8449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AD502F-6F25-415D-9BB1-76CDA3E309BC}">
      <dsp:nvSpPr>
        <dsp:cNvPr id="0" name=""/>
        <dsp:cNvSpPr/>
      </dsp:nvSpPr>
      <dsp:spPr>
        <a:xfrm>
          <a:off x="3219622" y="0"/>
          <a:ext cx="4014567" cy="2007283"/>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ru-RU" sz="3200" b="1" kern="1200" dirty="0" smtClean="0">
              <a:solidFill>
                <a:schemeClr val="tx1"/>
              </a:solidFill>
            </a:rPr>
            <a:t>Дорожный фонд</a:t>
          </a:r>
        </a:p>
        <a:p>
          <a:pPr lvl="0" algn="ctr" defTabSz="1422400">
            <a:lnSpc>
              <a:spcPct val="90000"/>
            </a:lnSpc>
            <a:spcBef>
              <a:spcPct val="0"/>
            </a:spcBef>
            <a:spcAft>
              <a:spcPct val="35000"/>
            </a:spcAft>
          </a:pPr>
          <a:r>
            <a:rPr lang="ru-RU" sz="3200" b="1" kern="1200" dirty="0" smtClean="0">
              <a:solidFill>
                <a:schemeClr val="tx1"/>
              </a:solidFill>
            </a:rPr>
            <a:t>882,7 тыс. рублей</a:t>
          </a:r>
          <a:endParaRPr lang="ru-RU" sz="3200" b="1" kern="1200" dirty="0">
            <a:solidFill>
              <a:schemeClr val="tx1"/>
            </a:solidFill>
          </a:endParaRPr>
        </a:p>
      </dsp:txBody>
      <dsp:txXfrm>
        <a:off x="3219622" y="0"/>
        <a:ext cx="4014567" cy="2007283"/>
      </dsp:txXfrm>
    </dsp:sp>
    <dsp:sp modelId="{56B50AA0-F48A-480E-859B-4998F2AA97FE}">
      <dsp:nvSpPr>
        <dsp:cNvPr id="0" name=""/>
        <dsp:cNvSpPr/>
      </dsp:nvSpPr>
      <dsp:spPr>
        <a:xfrm>
          <a:off x="362615" y="2852192"/>
          <a:ext cx="5043100" cy="2007283"/>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Расходы, связанные с текущим ремонтом дорожного полотна – 733,9 тыс. рублей</a:t>
          </a:r>
          <a:endParaRPr lang="ru-RU" sz="2400" b="1" kern="1200" dirty="0">
            <a:solidFill>
              <a:schemeClr val="tx1"/>
            </a:solidFill>
            <a:latin typeface="Arial" pitchFamily="34" charset="0"/>
            <a:cs typeface="Arial" pitchFamily="34" charset="0"/>
          </a:endParaRPr>
        </a:p>
      </dsp:txBody>
      <dsp:txXfrm>
        <a:off x="362615" y="2852192"/>
        <a:ext cx="5043100" cy="2007283"/>
      </dsp:txXfrm>
    </dsp:sp>
    <dsp:sp modelId="{B913D5FB-E04F-4B48-9054-6AC4C96235FE}">
      <dsp:nvSpPr>
        <dsp:cNvPr id="0" name=""/>
        <dsp:cNvSpPr/>
      </dsp:nvSpPr>
      <dsp:spPr>
        <a:xfrm>
          <a:off x="6248774" y="2852192"/>
          <a:ext cx="4014567" cy="2007283"/>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Оплата за электроэнергию – 148,8 тыс. рублей.</a:t>
          </a:r>
          <a:endParaRPr lang="ru-RU" sz="2400" b="1" kern="1200" dirty="0">
            <a:solidFill>
              <a:schemeClr val="tx1"/>
            </a:solidFill>
            <a:latin typeface="Arial" pitchFamily="34" charset="0"/>
            <a:cs typeface="Arial" pitchFamily="34" charset="0"/>
          </a:endParaRPr>
        </a:p>
      </dsp:txBody>
      <dsp:txXfrm>
        <a:off x="6248774" y="2852192"/>
        <a:ext cx="4014567" cy="20072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55053-BDB1-4F80-BEA3-64A6C8830208}">
      <dsp:nvSpPr>
        <dsp:cNvPr id="0" name=""/>
        <dsp:cNvSpPr/>
      </dsp:nvSpPr>
      <dsp:spPr>
        <a:xfrm>
          <a:off x="4467" y="379016"/>
          <a:ext cx="876646" cy="630349"/>
        </a:xfrm>
        <a:prstGeom prst="chevron">
          <a:avLst/>
        </a:prstGeom>
        <a:gradFill rotWithShape="0">
          <a:gsLst>
            <a:gs pos="0">
              <a:schemeClr val="accent2">
                <a:alpha val="90000"/>
                <a:hueOff val="0"/>
                <a:satOff val="0"/>
                <a:lumOff val="0"/>
                <a:alphaOff val="0"/>
                <a:shade val="60000"/>
              </a:schemeClr>
            </a:gs>
            <a:gs pos="33000">
              <a:schemeClr val="accent2">
                <a:alpha val="90000"/>
                <a:hueOff val="0"/>
                <a:satOff val="0"/>
                <a:lumOff val="0"/>
                <a:alphaOff val="0"/>
                <a:tint val="86500"/>
              </a:schemeClr>
            </a:gs>
            <a:gs pos="46750">
              <a:schemeClr val="accent2">
                <a:alpha val="90000"/>
                <a:hueOff val="0"/>
                <a:satOff val="0"/>
                <a:lumOff val="0"/>
                <a:alphaOff val="0"/>
                <a:tint val="71000"/>
                <a:satMod val="112000"/>
              </a:schemeClr>
            </a:gs>
            <a:gs pos="53000">
              <a:schemeClr val="accent2">
                <a:alpha val="90000"/>
                <a:hueOff val="0"/>
                <a:satOff val="0"/>
                <a:lumOff val="0"/>
                <a:alphaOff val="0"/>
                <a:tint val="71000"/>
                <a:satMod val="112000"/>
              </a:schemeClr>
            </a:gs>
            <a:gs pos="68000">
              <a:schemeClr val="accent2">
                <a:alpha val="90000"/>
                <a:hueOff val="0"/>
                <a:satOff val="0"/>
                <a:lumOff val="0"/>
                <a:alphaOff val="0"/>
                <a:tint val="86000"/>
              </a:schemeClr>
            </a:gs>
            <a:gs pos="100000">
              <a:schemeClr val="accent2">
                <a:alpha val="90000"/>
                <a:hueOff val="0"/>
                <a:satOff val="0"/>
                <a:lumOff val="0"/>
                <a:alphaOff val="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rPr>
            <a:t>1</a:t>
          </a:r>
          <a:endParaRPr lang="ru-RU" sz="2400" b="1" kern="1200" dirty="0">
            <a:effectLst>
              <a:outerShdw blurRad="38100" dist="38100" dir="2700000" algn="tl">
                <a:srgbClr val="000000">
                  <a:alpha val="43137"/>
                </a:srgbClr>
              </a:outerShdw>
            </a:effectLst>
          </a:endParaRPr>
        </a:p>
      </dsp:txBody>
      <dsp:txXfrm>
        <a:off x="319642" y="379016"/>
        <a:ext cx="246297" cy="630349"/>
      </dsp:txXfrm>
    </dsp:sp>
    <dsp:sp modelId="{12CF54F5-5D35-4941-9030-6471AB42FE00}">
      <dsp:nvSpPr>
        <dsp:cNvPr id="0" name=""/>
        <dsp:cNvSpPr/>
      </dsp:nvSpPr>
      <dsp:spPr>
        <a:xfrm>
          <a:off x="655763" y="342923"/>
          <a:ext cx="11374112" cy="702536"/>
        </a:xfrm>
        <a:prstGeom prst="chevron">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just" defTabSz="1066800">
            <a:lnSpc>
              <a:spcPct val="90000"/>
            </a:lnSpc>
            <a:spcBef>
              <a:spcPct val="0"/>
            </a:spcBef>
            <a:spcAft>
              <a:spcPct val="35000"/>
            </a:spcAft>
          </a:pPr>
          <a:r>
            <a:rPr lang="ru-RU" sz="2400" kern="1200" dirty="0" smtClean="0"/>
            <a:t>Строительство распределительного газопровода низкого давления по ул. </a:t>
          </a:r>
          <a:r>
            <a:rPr lang="ru-RU" sz="2400" kern="1200" dirty="0" err="1" smtClean="0"/>
            <a:t>Баноковской</a:t>
          </a:r>
          <a:r>
            <a:rPr lang="ru-RU" sz="2400" kern="1200" dirty="0" smtClean="0"/>
            <a:t>  с. Образцовое. </a:t>
          </a:r>
          <a:endParaRPr lang="ru-RU" sz="2400" b="1" kern="1200" dirty="0">
            <a:effectLst/>
          </a:endParaRPr>
        </a:p>
      </dsp:txBody>
      <dsp:txXfrm>
        <a:off x="1007031" y="342923"/>
        <a:ext cx="10671576" cy="702536"/>
      </dsp:txXfrm>
    </dsp:sp>
    <dsp:sp modelId="{AEBACF53-8FAC-4737-9D0F-89F488A89179}">
      <dsp:nvSpPr>
        <dsp:cNvPr id="0" name=""/>
        <dsp:cNvSpPr/>
      </dsp:nvSpPr>
      <dsp:spPr>
        <a:xfrm>
          <a:off x="4467" y="1142533"/>
          <a:ext cx="901989" cy="630349"/>
        </a:xfrm>
        <a:prstGeom prst="chevron">
          <a:avLst/>
        </a:prstGeom>
        <a:gradFill rotWithShape="0">
          <a:gsLst>
            <a:gs pos="0">
              <a:schemeClr val="accent2">
                <a:alpha val="90000"/>
                <a:hueOff val="0"/>
                <a:satOff val="0"/>
                <a:lumOff val="0"/>
                <a:alphaOff val="-6667"/>
                <a:shade val="60000"/>
              </a:schemeClr>
            </a:gs>
            <a:gs pos="33000">
              <a:schemeClr val="accent2">
                <a:alpha val="90000"/>
                <a:hueOff val="0"/>
                <a:satOff val="0"/>
                <a:lumOff val="0"/>
                <a:alphaOff val="-6667"/>
                <a:tint val="86500"/>
              </a:schemeClr>
            </a:gs>
            <a:gs pos="46750">
              <a:schemeClr val="accent2">
                <a:alpha val="90000"/>
                <a:hueOff val="0"/>
                <a:satOff val="0"/>
                <a:lumOff val="0"/>
                <a:alphaOff val="-6667"/>
                <a:tint val="71000"/>
                <a:satMod val="112000"/>
              </a:schemeClr>
            </a:gs>
            <a:gs pos="53000">
              <a:schemeClr val="accent2">
                <a:alpha val="90000"/>
                <a:hueOff val="0"/>
                <a:satOff val="0"/>
                <a:lumOff val="0"/>
                <a:alphaOff val="-6667"/>
                <a:tint val="71000"/>
                <a:satMod val="112000"/>
              </a:schemeClr>
            </a:gs>
            <a:gs pos="68000">
              <a:schemeClr val="accent2">
                <a:alpha val="90000"/>
                <a:hueOff val="0"/>
                <a:satOff val="0"/>
                <a:lumOff val="0"/>
                <a:alphaOff val="-6667"/>
                <a:tint val="86000"/>
              </a:schemeClr>
            </a:gs>
            <a:gs pos="100000">
              <a:schemeClr val="accent2">
                <a:alpha val="90000"/>
                <a:hueOff val="0"/>
                <a:satOff val="0"/>
                <a:lumOff val="0"/>
                <a:alphaOff val="-6667"/>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rPr>
            <a:t>2</a:t>
          </a:r>
          <a:endParaRPr lang="ru-RU" sz="2400" b="1" kern="1200" dirty="0">
            <a:effectLst>
              <a:outerShdw blurRad="38100" dist="38100" dir="2700000" algn="tl">
                <a:srgbClr val="000000">
                  <a:alpha val="43137"/>
                </a:srgbClr>
              </a:outerShdw>
            </a:effectLst>
          </a:endParaRPr>
        </a:p>
      </dsp:txBody>
      <dsp:txXfrm>
        <a:off x="319642" y="1142533"/>
        <a:ext cx="271640" cy="630349"/>
      </dsp:txXfrm>
    </dsp:sp>
    <dsp:sp modelId="{B2F90555-582A-4C15-A2AB-5E05F093E0FC}">
      <dsp:nvSpPr>
        <dsp:cNvPr id="0" name=""/>
        <dsp:cNvSpPr/>
      </dsp:nvSpPr>
      <dsp:spPr>
        <a:xfrm>
          <a:off x="681107" y="1174456"/>
          <a:ext cx="11312144" cy="566502"/>
        </a:xfrm>
        <a:prstGeom prst="chevron">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just" defTabSz="1066800">
            <a:lnSpc>
              <a:spcPct val="90000"/>
            </a:lnSpc>
            <a:spcBef>
              <a:spcPct val="0"/>
            </a:spcBef>
            <a:spcAft>
              <a:spcPct val="35000"/>
            </a:spcAft>
          </a:pPr>
          <a:r>
            <a:rPr lang="ru-RU" sz="2400" kern="1200" dirty="0" smtClean="0"/>
            <a:t> Ремонт </a:t>
          </a:r>
          <a:r>
            <a:rPr lang="ru-RU" sz="2400" kern="1200" dirty="0" smtClean="0"/>
            <a:t>воинского захоронения «братская могила» в  х. Прогресс</a:t>
          </a:r>
          <a:r>
            <a:rPr lang="ru-RU" sz="1800" kern="1200" dirty="0" smtClean="0"/>
            <a:t> </a:t>
          </a:r>
          <a:endParaRPr lang="ru-RU" sz="1800" b="1" kern="1200" dirty="0"/>
        </a:p>
      </dsp:txBody>
      <dsp:txXfrm>
        <a:off x="964358" y="1174456"/>
        <a:ext cx="10745642" cy="566502"/>
      </dsp:txXfrm>
    </dsp:sp>
    <dsp:sp modelId="{7269AB42-6599-4DE2-BFD4-10A7DE63E9F4}">
      <dsp:nvSpPr>
        <dsp:cNvPr id="0" name=""/>
        <dsp:cNvSpPr/>
      </dsp:nvSpPr>
      <dsp:spPr>
        <a:xfrm>
          <a:off x="4467" y="1926520"/>
          <a:ext cx="995302" cy="630349"/>
        </a:xfrm>
        <a:prstGeom prst="chevron">
          <a:avLst/>
        </a:prstGeom>
        <a:gradFill rotWithShape="0">
          <a:gsLst>
            <a:gs pos="0">
              <a:schemeClr val="accent2">
                <a:alpha val="90000"/>
                <a:hueOff val="0"/>
                <a:satOff val="0"/>
                <a:lumOff val="0"/>
                <a:alphaOff val="-13333"/>
                <a:shade val="60000"/>
              </a:schemeClr>
            </a:gs>
            <a:gs pos="33000">
              <a:schemeClr val="accent2">
                <a:alpha val="90000"/>
                <a:hueOff val="0"/>
                <a:satOff val="0"/>
                <a:lumOff val="0"/>
                <a:alphaOff val="-13333"/>
                <a:tint val="86500"/>
              </a:schemeClr>
            </a:gs>
            <a:gs pos="46750">
              <a:schemeClr val="accent2">
                <a:alpha val="90000"/>
                <a:hueOff val="0"/>
                <a:satOff val="0"/>
                <a:lumOff val="0"/>
                <a:alphaOff val="-13333"/>
                <a:tint val="71000"/>
                <a:satMod val="112000"/>
              </a:schemeClr>
            </a:gs>
            <a:gs pos="53000">
              <a:schemeClr val="accent2">
                <a:alpha val="90000"/>
                <a:hueOff val="0"/>
                <a:satOff val="0"/>
                <a:lumOff val="0"/>
                <a:alphaOff val="-13333"/>
                <a:tint val="71000"/>
                <a:satMod val="112000"/>
              </a:schemeClr>
            </a:gs>
            <a:gs pos="68000">
              <a:schemeClr val="accent2">
                <a:alpha val="90000"/>
                <a:hueOff val="0"/>
                <a:satOff val="0"/>
                <a:lumOff val="0"/>
                <a:alphaOff val="-13333"/>
                <a:tint val="86000"/>
              </a:schemeClr>
            </a:gs>
            <a:gs pos="100000">
              <a:schemeClr val="accent2">
                <a:alpha val="90000"/>
                <a:hueOff val="0"/>
                <a:satOff val="0"/>
                <a:lumOff val="0"/>
                <a:alphaOff val="-13333"/>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rPr>
            <a:t>3</a:t>
          </a:r>
          <a:endParaRPr lang="ru-RU" sz="2400" b="1" kern="1200" dirty="0">
            <a:effectLst>
              <a:outerShdw blurRad="38100" dist="38100" dir="2700000" algn="tl">
                <a:srgbClr val="000000">
                  <a:alpha val="43137"/>
                </a:srgbClr>
              </a:outerShdw>
            </a:effectLst>
          </a:endParaRPr>
        </a:p>
      </dsp:txBody>
      <dsp:txXfrm>
        <a:off x="319642" y="1926520"/>
        <a:ext cx="364953" cy="630349"/>
      </dsp:txXfrm>
    </dsp:sp>
    <dsp:sp modelId="{C0DEE1AB-C92B-4CF7-A04F-82FE3553FA47}">
      <dsp:nvSpPr>
        <dsp:cNvPr id="0" name=""/>
        <dsp:cNvSpPr/>
      </dsp:nvSpPr>
      <dsp:spPr>
        <a:xfrm>
          <a:off x="774419" y="1869956"/>
          <a:ext cx="11212826" cy="743477"/>
        </a:xfrm>
        <a:prstGeom prst="chevron">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just" defTabSz="1066800">
            <a:lnSpc>
              <a:spcPct val="90000"/>
            </a:lnSpc>
            <a:spcBef>
              <a:spcPct val="0"/>
            </a:spcBef>
            <a:spcAft>
              <a:spcPct val="35000"/>
            </a:spcAft>
          </a:pPr>
          <a:r>
            <a:rPr lang="ru-RU" sz="2400" kern="1200" dirty="0" smtClean="0"/>
            <a:t>Благоустройство территории возле памятника в центральном парке пос. Новый по инициативному бюджетированию</a:t>
          </a:r>
          <a:endParaRPr lang="ru-RU" sz="2400" b="1" kern="1200" dirty="0"/>
        </a:p>
      </dsp:txBody>
      <dsp:txXfrm>
        <a:off x="1146158" y="1869956"/>
        <a:ext cx="10469349" cy="743477"/>
      </dsp:txXfrm>
    </dsp:sp>
    <dsp:sp modelId="{747440ED-6FA5-45A4-AE7B-45BD54002877}">
      <dsp:nvSpPr>
        <dsp:cNvPr id="0" name=""/>
        <dsp:cNvSpPr/>
      </dsp:nvSpPr>
      <dsp:spPr>
        <a:xfrm>
          <a:off x="4467" y="2710508"/>
          <a:ext cx="995302" cy="630349"/>
        </a:xfrm>
        <a:prstGeom prst="chevron">
          <a:avLst/>
        </a:prstGeom>
        <a:gradFill rotWithShape="0">
          <a:gsLst>
            <a:gs pos="0">
              <a:schemeClr val="accent2">
                <a:alpha val="90000"/>
                <a:hueOff val="0"/>
                <a:satOff val="0"/>
                <a:lumOff val="0"/>
                <a:alphaOff val="-20000"/>
                <a:shade val="60000"/>
              </a:schemeClr>
            </a:gs>
            <a:gs pos="33000">
              <a:schemeClr val="accent2">
                <a:alpha val="90000"/>
                <a:hueOff val="0"/>
                <a:satOff val="0"/>
                <a:lumOff val="0"/>
                <a:alphaOff val="-20000"/>
                <a:tint val="86500"/>
              </a:schemeClr>
            </a:gs>
            <a:gs pos="46750">
              <a:schemeClr val="accent2">
                <a:alpha val="90000"/>
                <a:hueOff val="0"/>
                <a:satOff val="0"/>
                <a:lumOff val="0"/>
                <a:alphaOff val="-20000"/>
                <a:tint val="71000"/>
                <a:satMod val="112000"/>
              </a:schemeClr>
            </a:gs>
            <a:gs pos="53000">
              <a:schemeClr val="accent2">
                <a:alpha val="90000"/>
                <a:hueOff val="0"/>
                <a:satOff val="0"/>
                <a:lumOff val="0"/>
                <a:alphaOff val="-20000"/>
                <a:tint val="71000"/>
                <a:satMod val="112000"/>
              </a:schemeClr>
            </a:gs>
            <a:gs pos="68000">
              <a:schemeClr val="accent2">
                <a:alpha val="90000"/>
                <a:hueOff val="0"/>
                <a:satOff val="0"/>
                <a:lumOff val="0"/>
                <a:alphaOff val="-20000"/>
                <a:tint val="86000"/>
              </a:schemeClr>
            </a:gs>
            <a:gs pos="100000">
              <a:schemeClr val="accent2">
                <a:alpha val="90000"/>
                <a:hueOff val="0"/>
                <a:satOff val="0"/>
                <a:lumOff val="0"/>
                <a:alphaOff val="-2000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rPr>
            <a:t>4</a:t>
          </a:r>
          <a:endParaRPr lang="ru-RU" sz="2400" b="1" kern="1200" dirty="0">
            <a:effectLst>
              <a:outerShdw blurRad="38100" dist="38100" dir="2700000" algn="tl">
                <a:srgbClr val="000000">
                  <a:alpha val="43137"/>
                </a:srgbClr>
              </a:outerShdw>
            </a:effectLst>
          </a:endParaRPr>
        </a:p>
      </dsp:txBody>
      <dsp:txXfrm>
        <a:off x="319642" y="2710508"/>
        <a:ext cx="364953" cy="630349"/>
      </dsp:txXfrm>
    </dsp:sp>
    <dsp:sp modelId="{9B1A9F14-60EB-4074-8002-63B381B6BB1F}">
      <dsp:nvSpPr>
        <dsp:cNvPr id="0" name=""/>
        <dsp:cNvSpPr/>
      </dsp:nvSpPr>
      <dsp:spPr>
        <a:xfrm>
          <a:off x="862745" y="2752074"/>
          <a:ext cx="11019210" cy="508554"/>
        </a:xfrm>
        <a:prstGeom prst="chevron">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just" defTabSz="1066800">
            <a:lnSpc>
              <a:spcPct val="90000"/>
            </a:lnSpc>
            <a:spcBef>
              <a:spcPct val="0"/>
            </a:spcBef>
            <a:spcAft>
              <a:spcPct val="35000"/>
            </a:spcAft>
          </a:pPr>
          <a:r>
            <a:rPr lang="ru-RU" sz="2400" kern="1200" dirty="0" smtClean="0"/>
            <a:t>Содействие в строительстве </a:t>
          </a:r>
          <a:r>
            <a:rPr lang="ru-RU" sz="2400" kern="1200" dirty="0" err="1" smtClean="0"/>
            <a:t>ФАПов</a:t>
          </a:r>
          <a:r>
            <a:rPr lang="ru-RU" sz="2400" kern="1200" dirty="0" smtClean="0"/>
            <a:t> в п. Новый, с. Н. </a:t>
          </a:r>
          <a:r>
            <a:rPr lang="ru-RU" sz="2400" kern="1200" dirty="0" err="1" smtClean="0"/>
            <a:t>Айрюм</a:t>
          </a:r>
          <a:r>
            <a:rPr lang="ru-RU" sz="2400" kern="1200" dirty="0" smtClean="0"/>
            <a:t>, х. Садовый</a:t>
          </a:r>
          <a:endParaRPr lang="ru-RU" sz="2400" b="1" kern="1200" dirty="0"/>
        </a:p>
      </dsp:txBody>
      <dsp:txXfrm>
        <a:off x="1117022" y="2752074"/>
        <a:ext cx="10510656" cy="508554"/>
      </dsp:txXfrm>
    </dsp:sp>
    <dsp:sp modelId="{0FCB7722-D2AE-4F22-8855-7B53265A6BD7}">
      <dsp:nvSpPr>
        <dsp:cNvPr id="0" name=""/>
        <dsp:cNvSpPr/>
      </dsp:nvSpPr>
      <dsp:spPr>
        <a:xfrm>
          <a:off x="51932" y="3374868"/>
          <a:ext cx="959402" cy="637380"/>
        </a:xfrm>
        <a:prstGeom prst="chevron">
          <a:avLst/>
        </a:prstGeom>
        <a:gradFill rotWithShape="0">
          <a:gsLst>
            <a:gs pos="0">
              <a:schemeClr val="accent2">
                <a:alpha val="90000"/>
                <a:hueOff val="0"/>
                <a:satOff val="0"/>
                <a:lumOff val="0"/>
                <a:alphaOff val="-26667"/>
                <a:shade val="60000"/>
              </a:schemeClr>
            </a:gs>
            <a:gs pos="33000">
              <a:schemeClr val="accent2">
                <a:alpha val="90000"/>
                <a:hueOff val="0"/>
                <a:satOff val="0"/>
                <a:lumOff val="0"/>
                <a:alphaOff val="-26667"/>
                <a:tint val="86500"/>
              </a:schemeClr>
            </a:gs>
            <a:gs pos="46750">
              <a:schemeClr val="accent2">
                <a:alpha val="90000"/>
                <a:hueOff val="0"/>
                <a:satOff val="0"/>
                <a:lumOff val="0"/>
                <a:alphaOff val="-26667"/>
                <a:tint val="71000"/>
                <a:satMod val="112000"/>
              </a:schemeClr>
            </a:gs>
            <a:gs pos="53000">
              <a:schemeClr val="accent2">
                <a:alpha val="90000"/>
                <a:hueOff val="0"/>
                <a:satOff val="0"/>
                <a:lumOff val="0"/>
                <a:alphaOff val="-26667"/>
                <a:tint val="71000"/>
                <a:satMod val="112000"/>
              </a:schemeClr>
            </a:gs>
            <a:gs pos="68000">
              <a:schemeClr val="accent2">
                <a:alpha val="90000"/>
                <a:hueOff val="0"/>
                <a:satOff val="0"/>
                <a:lumOff val="0"/>
                <a:alphaOff val="-26667"/>
                <a:tint val="86000"/>
              </a:schemeClr>
            </a:gs>
            <a:gs pos="100000">
              <a:schemeClr val="accent2">
                <a:alpha val="90000"/>
                <a:hueOff val="0"/>
                <a:satOff val="0"/>
                <a:lumOff val="0"/>
                <a:alphaOff val="-26667"/>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rPr>
            <a:t>5</a:t>
          </a:r>
          <a:endParaRPr lang="ru-RU" sz="2400" b="1" kern="1200" dirty="0">
            <a:effectLst>
              <a:outerShdw blurRad="38100" dist="38100" dir="2700000" algn="tl">
                <a:srgbClr val="000000">
                  <a:alpha val="43137"/>
                </a:srgbClr>
              </a:outerShdw>
            </a:effectLst>
          </a:endParaRPr>
        </a:p>
      </dsp:txBody>
      <dsp:txXfrm>
        <a:off x="370622" y="3374868"/>
        <a:ext cx="322022" cy="637380"/>
      </dsp:txXfrm>
    </dsp:sp>
    <dsp:sp modelId="{90842959-B836-4F60-9B84-3D8162B59AE4}">
      <dsp:nvSpPr>
        <dsp:cNvPr id="0" name=""/>
        <dsp:cNvSpPr/>
      </dsp:nvSpPr>
      <dsp:spPr>
        <a:xfrm>
          <a:off x="819302" y="3374869"/>
          <a:ext cx="11215041" cy="637376"/>
        </a:xfrm>
        <a:prstGeom prst="chevron">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just" defTabSz="1066800">
            <a:lnSpc>
              <a:spcPct val="90000"/>
            </a:lnSpc>
            <a:spcBef>
              <a:spcPct val="0"/>
            </a:spcBef>
            <a:spcAft>
              <a:spcPct val="35000"/>
            </a:spcAft>
          </a:pPr>
          <a:r>
            <a:rPr lang="ru-RU" sz="2400" kern="1200" dirty="0" smtClean="0"/>
            <a:t>Содействие в подготовке документации СОШ №5 по озеленению сквера, на земельном </a:t>
          </a:r>
          <a:r>
            <a:rPr lang="ru-RU" sz="2400" kern="1200" dirty="0" smtClean="0"/>
            <a:t>участке.</a:t>
          </a:r>
          <a:endParaRPr lang="ru-RU" sz="2400" b="1" kern="1200" dirty="0"/>
        </a:p>
      </dsp:txBody>
      <dsp:txXfrm>
        <a:off x="1137990" y="3374869"/>
        <a:ext cx="10577665" cy="637376"/>
      </dsp:txXfrm>
    </dsp:sp>
    <dsp:sp modelId="{A0320DAD-FD01-40A3-B64D-E0BD9589ED84}">
      <dsp:nvSpPr>
        <dsp:cNvPr id="0" name=""/>
        <dsp:cNvSpPr/>
      </dsp:nvSpPr>
      <dsp:spPr>
        <a:xfrm>
          <a:off x="4467" y="4124269"/>
          <a:ext cx="889699" cy="630349"/>
        </a:xfrm>
        <a:prstGeom prst="chevron">
          <a:avLst/>
        </a:prstGeom>
        <a:gradFill rotWithShape="0">
          <a:gsLst>
            <a:gs pos="0">
              <a:schemeClr val="accent2">
                <a:alpha val="90000"/>
                <a:hueOff val="0"/>
                <a:satOff val="0"/>
                <a:lumOff val="0"/>
                <a:alphaOff val="-33333"/>
                <a:shade val="60000"/>
              </a:schemeClr>
            </a:gs>
            <a:gs pos="33000">
              <a:schemeClr val="accent2">
                <a:alpha val="90000"/>
                <a:hueOff val="0"/>
                <a:satOff val="0"/>
                <a:lumOff val="0"/>
                <a:alphaOff val="-33333"/>
                <a:tint val="86500"/>
              </a:schemeClr>
            </a:gs>
            <a:gs pos="46750">
              <a:schemeClr val="accent2">
                <a:alpha val="90000"/>
                <a:hueOff val="0"/>
                <a:satOff val="0"/>
                <a:lumOff val="0"/>
                <a:alphaOff val="-33333"/>
                <a:tint val="71000"/>
                <a:satMod val="112000"/>
              </a:schemeClr>
            </a:gs>
            <a:gs pos="53000">
              <a:schemeClr val="accent2">
                <a:alpha val="90000"/>
                <a:hueOff val="0"/>
                <a:satOff val="0"/>
                <a:lumOff val="0"/>
                <a:alphaOff val="-33333"/>
                <a:tint val="71000"/>
                <a:satMod val="112000"/>
              </a:schemeClr>
            </a:gs>
            <a:gs pos="68000">
              <a:schemeClr val="accent2">
                <a:alpha val="90000"/>
                <a:hueOff val="0"/>
                <a:satOff val="0"/>
                <a:lumOff val="0"/>
                <a:alphaOff val="-33333"/>
                <a:tint val="86000"/>
              </a:schemeClr>
            </a:gs>
            <a:gs pos="100000">
              <a:schemeClr val="accent2">
                <a:alpha val="90000"/>
                <a:hueOff val="0"/>
                <a:satOff val="0"/>
                <a:lumOff val="0"/>
                <a:alphaOff val="-33333"/>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rPr>
            <a:t>6</a:t>
          </a:r>
          <a:endParaRPr lang="ru-RU" sz="2400" b="1" kern="1200" dirty="0">
            <a:effectLst>
              <a:outerShdw blurRad="38100" dist="38100" dir="2700000" algn="tl">
                <a:srgbClr val="000000">
                  <a:alpha val="43137"/>
                </a:srgbClr>
              </a:outerShdw>
            </a:effectLst>
          </a:endParaRPr>
        </a:p>
      </dsp:txBody>
      <dsp:txXfrm>
        <a:off x="319642" y="4124269"/>
        <a:ext cx="259350" cy="630349"/>
      </dsp:txXfrm>
    </dsp:sp>
    <dsp:sp modelId="{8FFB2C31-31AA-4577-B432-D79A7C3BF8A0}">
      <dsp:nvSpPr>
        <dsp:cNvPr id="0" name=""/>
        <dsp:cNvSpPr/>
      </dsp:nvSpPr>
      <dsp:spPr>
        <a:xfrm>
          <a:off x="657759" y="4093558"/>
          <a:ext cx="11274506" cy="723300"/>
        </a:xfrm>
        <a:prstGeom prst="chevron">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just" defTabSz="1066800">
            <a:lnSpc>
              <a:spcPct val="90000"/>
            </a:lnSpc>
            <a:spcBef>
              <a:spcPct val="0"/>
            </a:spcBef>
            <a:spcAft>
              <a:spcPct val="35000"/>
            </a:spcAft>
          </a:pPr>
          <a:r>
            <a:rPr lang="ru-RU" sz="2400" kern="1200" dirty="0" smtClean="0"/>
            <a:t>Оказание содействия в подготовке документации, ее согласованию и оказание всяческой помощи при строительстве храма </a:t>
          </a:r>
          <a:r>
            <a:rPr lang="ru-RU" sz="2400" kern="1200" dirty="0" err="1" smtClean="0"/>
            <a:t>Иверской</a:t>
          </a:r>
          <a:r>
            <a:rPr lang="ru-RU" sz="2400" kern="1200" dirty="0" smtClean="0"/>
            <a:t> иконы Божией Матери</a:t>
          </a:r>
          <a:endParaRPr lang="ru-RU" sz="2400" b="1" kern="1200" dirty="0"/>
        </a:p>
      </dsp:txBody>
      <dsp:txXfrm>
        <a:off x="1019409" y="4093558"/>
        <a:ext cx="10551206" cy="723300"/>
      </dsp:txXfrm>
    </dsp:sp>
    <dsp:sp modelId="{AC5E96B1-9000-484F-B374-F0F520EB5F9B}">
      <dsp:nvSpPr>
        <dsp:cNvPr id="0" name=""/>
        <dsp:cNvSpPr/>
      </dsp:nvSpPr>
      <dsp:spPr>
        <a:xfrm>
          <a:off x="0" y="4961800"/>
          <a:ext cx="919220" cy="630349"/>
        </a:xfrm>
        <a:prstGeom prst="chevron">
          <a:avLst/>
        </a:prstGeom>
        <a:gradFill rotWithShape="0">
          <a:gsLst>
            <a:gs pos="0">
              <a:schemeClr val="accent2">
                <a:alpha val="90000"/>
                <a:hueOff val="0"/>
                <a:satOff val="0"/>
                <a:lumOff val="0"/>
                <a:alphaOff val="-40000"/>
                <a:shade val="60000"/>
              </a:schemeClr>
            </a:gs>
            <a:gs pos="33000">
              <a:schemeClr val="accent2">
                <a:alpha val="90000"/>
                <a:hueOff val="0"/>
                <a:satOff val="0"/>
                <a:lumOff val="0"/>
                <a:alphaOff val="-40000"/>
                <a:tint val="86500"/>
              </a:schemeClr>
            </a:gs>
            <a:gs pos="46750">
              <a:schemeClr val="accent2">
                <a:alpha val="90000"/>
                <a:hueOff val="0"/>
                <a:satOff val="0"/>
                <a:lumOff val="0"/>
                <a:alphaOff val="-40000"/>
                <a:tint val="71000"/>
                <a:satMod val="112000"/>
              </a:schemeClr>
            </a:gs>
            <a:gs pos="53000">
              <a:schemeClr val="accent2">
                <a:alpha val="90000"/>
                <a:hueOff val="0"/>
                <a:satOff val="0"/>
                <a:lumOff val="0"/>
                <a:alphaOff val="-40000"/>
                <a:tint val="71000"/>
                <a:satMod val="112000"/>
              </a:schemeClr>
            </a:gs>
            <a:gs pos="68000">
              <a:schemeClr val="accent2">
                <a:alpha val="90000"/>
                <a:hueOff val="0"/>
                <a:satOff val="0"/>
                <a:lumOff val="0"/>
                <a:alphaOff val="-40000"/>
                <a:tint val="86000"/>
              </a:schemeClr>
            </a:gs>
            <a:gs pos="100000">
              <a:schemeClr val="accent2">
                <a:alpha val="90000"/>
                <a:hueOff val="0"/>
                <a:satOff val="0"/>
                <a:lumOff val="0"/>
                <a:alphaOff val="-40000"/>
                <a:shade val="60000"/>
              </a:schemeClr>
            </a:gs>
          </a:gsLst>
          <a:lin ang="8350000" scaled="1"/>
        </a:gradFill>
        <a:ln>
          <a:noFill/>
        </a:ln>
        <a:effectLst>
          <a:outerShdw blurRad="190500" dist="228600" dir="2700000" sy="90000" rotWithShape="0">
            <a:srgbClr val="000000">
              <a:alpha val="255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ru-RU" sz="2400" b="1" kern="1200" dirty="0" smtClean="0">
              <a:effectLst>
                <a:outerShdw blurRad="38100" dist="38100" dir="2700000" algn="tl">
                  <a:srgbClr val="000000">
                    <a:alpha val="43137"/>
                  </a:srgbClr>
                </a:outerShdw>
              </a:effectLst>
            </a:rPr>
            <a:t>7</a:t>
          </a:r>
          <a:endParaRPr lang="ru-RU" sz="2400" b="1" kern="1200" dirty="0">
            <a:effectLst>
              <a:outerShdw blurRad="38100" dist="38100" dir="2700000" algn="tl">
                <a:srgbClr val="000000">
                  <a:alpha val="43137"/>
                </a:srgbClr>
              </a:outerShdw>
            </a:effectLst>
          </a:endParaRPr>
        </a:p>
      </dsp:txBody>
      <dsp:txXfrm>
        <a:off x="315175" y="4961800"/>
        <a:ext cx="288871" cy="630349"/>
      </dsp:txXfrm>
    </dsp:sp>
    <dsp:sp modelId="{7D692ADA-F954-42C4-8FA6-D8BF0396B1D7}">
      <dsp:nvSpPr>
        <dsp:cNvPr id="0" name=""/>
        <dsp:cNvSpPr/>
      </dsp:nvSpPr>
      <dsp:spPr>
        <a:xfrm>
          <a:off x="657759" y="4929695"/>
          <a:ext cx="11165504" cy="757612"/>
        </a:xfrm>
        <a:prstGeom prst="chevron">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just" defTabSz="1066800">
            <a:lnSpc>
              <a:spcPct val="90000"/>
            </a:lnSpc>
            <a:spcBef>
              <a:spcPct val="0"/>
            </a:spcBef>
            <a:spcAft>
              <a:spcPct val="35000"/>
            </a:spcAft>
          </a:pPr>
          <a:r>
            <a:rPr lang="ru-RU" sz="2400" kern="1200" dirty="0" smtClean="0"/>
            <a:t>Поддержание в исправном состоянии дорог местного значения, их освещения с ремонтом и модернизацией старых линий</a:t>
          </a:r>
          <a:endParaRPr lang="ru-RU" sz="2400" b="1" kern="1200" dirty="0"/>
        </a:p>
      </dsp:txBody>
      <dsp:txXfrm>
        <a:off x="1036565" y="4929695"/>
        <a:ext cx="10407892" cy="75761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A3BBE-CD5E-4157-BF6B-0C0C147FC2D6}" type="datetimeFigureOut">
              <a:rPr lang="ru-RU" smtClean="0"/>
              <a:t>04.02.2020</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4C4B6-A428-4C01-A230-E3763686080F}" type="slidenum">
              <a:rPr lang="ru-RU" smtClean="0"/>
              <a:t>‹#›</a:t>
            </a:fld>
            <a:endParaRPr lang="ru-RU"/>
          </a:p>
        </p:txBody>
      </p:sp>
    </p:spTree>
    <p:extLst>
      <p:ext uri="{BB962C8B-B14F-4D97-AF65-F5344CB8AC3E}">
        <p14:creationId xmlns:p14="http://schemas.microsoft.com/office/powerpoint/2010/main" val="124090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0381E92-530C-4C23-9C86-A9030C6704D5}" type="datetimeFigureOut">
              <a:rPr lang="ru-RU" smtClean="0"/>
              <a:t>04.02.2020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395922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0381E92-530C-4C23-9C86-A9030C6704D5}" type="datetimeFigureOut">
              <a:rPr lang="ru-RU" smtClean="0"/>
              <a:t>04.02.2020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402893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2"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0381E92-530C-4C23-9C86-A9030C6704D5}" type="datetimeFigureOut">
              <a:rPr lang="ru-RU" smtClean="0"/>
              <a:t>04.02.2020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1014213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0381E92-530C-4C23-9C86-A9030C6704D5}" type="datetimeFigureOut">
              <a:rPr lang="ru-RU" smtClean="0"/>
              <a:t>04.02.2020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1272419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0381E92-530C-4C23-9C86-A9030C6704D5}" type="datetimeFigureOut">
              <a:rPr lang="ru-RU" smtClean="0"/>
              <a:t>04.02.2020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1596960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0381E92-530C-4C23-9C86-A9030C6704D5}" type="datetimeFigureOut">
              <a:rPr lang="ru-RU" smtClean="0"/>
              <a:t>04.02.2020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2683599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2"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0381E92-530C-4C23-9C86-A9030C6704D5}" type="datetimeFigureOut">
              <a:rPr lang="ru-RU" smtClean="0"/>
              <a:t>04.02.2020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2936499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0381E92-530C-4C23-9C86-A9030C6704D5}" type="datetimeFigureOut">
              <a:rPr lang="ru-RU" smtClean="0"/>
              <a:t>04.02.2020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192926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0381E92-530C-4C23-9C86-A9030C6704D5}" type="datetimeFigureOut">
              <a:rPr lang="ru-RU" smtClean="0"/>
              <a:t>04.02.2020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3678517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0381E92-530C-4C23-9C86-A9030C6704D5}" type="datetimeFigureOut">
              <a:rPr lang="ru-RU" smtClean="0"/>
              <a:t>04.02.2020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2862646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0381E92-530C-4C23-9C86-A9030C6704D5}" type="datetimeFigureOut">
              <a:rPr lang="ru-RU" smtClean="0"/>
              <a:t>04.02.2020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8C1329-EEED-425A-AD3C-41DE3592DF17}" type="slidenum">
              <a:rPr lang="ru-RU" smtClean="0"/>
              <a:t>‹#›</a:t>
            </a:fld>
            <a:endParaRPr lang="ru-RU"/>
          </a:p>
        </p:txBody>
      </p:sp>
    </p:spTree>
    <p:extLst>
      <p:ext uri="{BB962C8B-B14F-4D97-AF65-F5344CB8AC3E}">
        <p14:creationId xmlns:p14="http://schemas.microsoft.com/office/powerpoint/2010/main" val="4165228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
              <a:srgbClr val="0A128C"/>
            </a:gs>
            <a:gs pos="31000">
              <a:srgbClr val="181CC7"/>
            </a:gs>
            <a:gs pos="59000">
              <a:srgbClr val="7005D4"/>
            </a:gs>
            <a:gs pos="98000">
              <a:srgbClr val="8C3D91"/>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81E92-530C-4C23-9C86-A9030C6704D5}" type="datetimeFigureOut">
              <a:rPr lang="ru-RU" smtClean="0"/>
              <a:t>04.02.2020</a:t>
            </a:fld>
            <a:endParaRPr lang="ru-RU"/>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C1329-EEED-425A-AD3C-41DE3592DF17}" type="slidenum">
              <a:rPr lang="ru-RU" smtClean="0"/>
              <a:t>‹#›</a:t>
            </a:fld>
            <a:endParaRPr lang="ru-RU"/>
          </a:p>
        </p:txBody>
      </p:sp>
    </p:spTree>
    <p:extLst>
      <p:ext uri="{BB962C8B-B14F-4D97-AF65-F5344CB8AC3E}">
        <p14:creationId xmlns:p14="http://schemas.microsoft.com/office/powerpoint/2010/main" val="2191532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package" Target="../embeddings/_____Microsoft_Excel5.xlsx"/></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chart" Target="../charts/chart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microsoft.com/office/2007/relationships/hdphoto" Target="../media/hdphoto18.wdp"/><Relationship Id="rId7" Type="http://schemas.openxmlformats.org/officeDocument/2006/relationships/diagramLayout" Target="../diagrams/layout4.xm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microsoft.com/office/2007/relationships/hdphoto" Target="../media/hdphoto19.wdp"/><Relationship Id="rId10" Type="http://schemas.microsoft.com/office/2007/relationships/diagramDrawing" Target="../diagrams/drawing4.xml"/><Relationship Id="rId4" Type="http://schemas.openxmlformats.org/officeDocument/2006/relationships/image" Target="../media/image62.png"/><Relationship Id="rId9" Type="http://schemas.openxmlformats.org/officeDocument/2006/relationships/diagramColors" Target="../diagrams/colors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4.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C:\Users\User\Desktop\Adyge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652" y="157655"/>
            <a:ext cx="3795545" cy="3795546"/>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User\Desktop\b87214967737d99b3d721a0549ce2645--coat-of-arms-free-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1" l="0" r="99385">
                        <a14:foregroundMark x1="33231" y1="15556" x2="34923" y2="9861"/>
                        <a14:foregroundMark x1="38154" y1="17083" x2="36154" y2="14444"/>
                        <a14:foregroundMark x1="46615" y1="17917" x2="41538" y2="9583"/>
                        <a14:foregroundMark x1="42000" y1="9167" x2="50923" y2="3056"/>
                        <a14:foregroundMark x1="50462" y1="2639" x2="50000" y2="0"/>
                        <a14:foregroundMark x1="52615" y1="5694" x2="58462" y2="8056"/>
                        <a14:foregroundMark x1="65692" y1="13750" x2="66923" y2="10694"/>
                        <a14:foregroundMark x1="67692" y1="15972" x2="70308" y2="17917"/>
                        <a14:foregroundMark x1="64769" y1="16806" x2="62769" y2="15972"/>
                        <a14:foregroundMark x1="18000" y1="75833" x2="10000" y2="59444"/>
                        <a14:backgroundMark x1="36923" y1="11806" x2="40308" y2="15972"/>
                        <a14:backgroundMark x1="72000" y1="19028" x2="71538" y2="16806"/>
                        <a14:backgroundMark x1="30154" y1="67361" x2="17077" y2="66667"/>
                        <a14:backgroundMark x1="16769" y1="66667" x2="13385" y2="63194"/>
                      </a14:backgroundRemoval>
                    </a14:imgEffect>
                  </a14:imgLayer>
                </a14:imgProps>
              </a:ext>
              <a:ext uri="{28A0092B-C50C-407E-A947-70E740481C1C}">
                <a14:useLocalDpi xmlns:a14="http://schemas.microsoft.com/office/drawing/2010/main" val="0"/>
              </a:ext>
            </a:extLst>
          </a:blip>
          <a:srcRect/>
          <a:stretch>
            <a:fillRect/>
          </a:stretch>
        </p:blipFill>
        <p:spPr bwMode="auto">
          <a:xfrm>
            <a:off x="126124" y="9852"/>
            <a:ext cx="3736099" cy="413844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163287" y="1297304"/>
            <a:ext cx="12355287" cy="6919876"/>
          </a:xfrm>
        </p:spPr>
        <p:txBody>
          <a:bodyPr>
            <a:normAutofit/>
          </a:bodyPr>
          <a:lstStyle/>
          <a:p>
            <a:r>
              <a:rPr lang="ru-RU" sz="5400" b="1"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ОТЧЕТ</a:t>
            </a:r>
            <a:r>
              <a:rPr lang="ru-RU" b="1" dirty="0" smtClean="0">
                <a:ln>
                  <a:solidFill>
                    <a:schemeClr val="tx1"/>
                  </a:solidFill>
                </a:ln>
                <a:solidFill>
                  <a:schemeClr val="bg1"/>
                </a:solidFill>
                <a:effectLst>
                  <a:innerShdw blurRad="63500" dist="63500" dir="21540000">
                    <a:srgbClr val="FFFF00"/>
                  </a:innerShdw>
                </a:effectLst>
                <a:cs typeface="Aharoni" panose="02010803020104030203" pitchFamily="2" charset="-79"/>
              </a:rPr>
              <a:t/>
            </a:r>
            <a:br>
              <a:rPr lang="ru-RU" b="1" dirty="0" smtClean="0">
                <a:ln>
                  <a:solidFill>
                    <a:schemeClr val="tx1"/>
                  </a:solidFill>
                </a:ln>
                <a:solidFill>
                  <a:schemeClr val="bg1"/>
                </a:solidFill>
                <a:effectLst>
                  <a:innerShdw blurRad="63500" dist="63500" dir="21540000">
                    <a:srgbClr val="FFFF00"/>
                  </a:innerShdw>
                </a:effectLst>
                <a:cs typeface="Aharoni" panose="02010803020104030203" pitchFamily="2" charset="-79"/>
              </a:rPr>
            </a:br>
            <a:r>
              <a:rPr lang="ru-RU" sz="4400" b="1"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
            </a:r>
            <a:br>
              <a:rPr lang="ru-RU" sz="4400" b="1"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br>
            <a:r>
              <a:rPr lang="ru-RU" sz="4400" b="1"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    </a:t>
            </a:r>
            <a:r>
              <a:rPr lang="ru-RU" sz="4400" b="1" u="sng"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Главы муниципального образования</a:t>
            </a:r>
            <a:br>
              <a:rPr lang="ru-RU" sz="4400" b="1" u="sng"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br>
            <a:r>
              <a:rPr lang="ru-RU" sz="4400" b="1" u="sng"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a:t>
            </a:r>
            <a:r>
              <a:rPr lang="ru-RU" sz="4400" b="1" u="sng" dirty="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Айрюмовское сельское поселение»</a:t>
            </a:r>
            <a:br>
              <a:rPr lang="ru-RU" sz="4400" b="1" u="sng" dirty="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br>
            <a:r>
              <a:rPr lang="ru-RU" sz="4400" b="1" u="sng"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о проделанной </a:t>
            </a:r>
            <a:r>
              <a:rPr lang="ru-RU" sz="4400" b="1" u="sng" dirty="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работе </a:t>
            </a:r>
            <a:r>
              <a:rPr lang="ru-RU" sz="4400" b="1" u="sng"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
            </a:r>
            <a:br>
              <a:rPr lang="ru-RU" sz="4400" b="1" u="sng"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br>
            <a:r>
              <a:rPr lang="ru-RU" sz="4400" b="1" u="sng" dirty="0" smtClean="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в </a:t>
            </a:r>
            <a:r>
              <a:rPr lang="ru-RU" sz="4400" b="1" u="sng" dirty="0">
                <a:ln>
                  <a:solidFill>
                    <a:schemeClr val="tx1"/>
                  </a:solidFill>
                </a:ln>
                <a:solidFill>
                  <a:schemeClr val="bg1"/>
                </a:solidFill>
                <a:effectLst>
                  <a:innerShdw blurRad="63500" dist="63500" dir="21540000">
                    <a:srgbClr val="FFFF00"/>
                  </a:innerShdw>
                </a:effectLst>
                <a:latin typeface="Arial Black" panose="020B0A04020102020204" pitchFamily="34" charset="0"/>
                <a:cs typeface="Aharoni" panose="02010803020104030203" pitchFamily="2" charset="-79"/>
              </a:rPr>
              <a:t>2019 году</a:t>
            </a:r>
            <a:r>
              <a:rPr lang="ru-RU" b="1" dirty="0">
                <a:solidFill>
                  <a:schemeClr val="bg1"/>
                </a:solidFill>
                <a:effectLst>
                  <a:innerShdw blurRad="63500" dist="50800" dir="18900000">
                    <a:schemeClr val="bg1">
                      <a:alpha val="50000"/>
                    </a:schemeClr>
                  </a:innerShdw>
                </a:effectLst>
                <a:cs typeface="Aharoni" panose="02010803020104030203" pitchFamily="2" charset="-79"/>
              </a:rPr>
              <a:t/>
            </a:r>
            <a:br>
              <a:rPr lang="ru-RU" b="1" dirty="0">
                <a:solidFill>
                  <a:schemeClr val="bg1"/>
                </a:solidFill>
                <a:effectLst>
                  <a:innerShdw blurRad="63500" dist="50800" dir="18900000">
                    <a:schemeClr val="bg1">
                      <a:alpha val="50000"/>
                    </a:schemeClr>
                  </a:innerShdw>
                </a:effectLst>
                <a:cs typeface="Aharoni" panose="02010803020104030203" pitchFamily="2" charset="-79"/>
              </a:rPr>
            </a:br>
            <a:r>
              <a:rPr lang="ru-RU" dirty="0">
                <a:solidFill>
                  <a:schemeClr val="bg1"/>
                </a:solidFill>
              </a:rPr>
              <a:t/>
            </a:r>
            <a:br>
              <a:rPr lang="ru-RU" dirty="0">
                <a:solidFill>
                  <a:schemeClr val="bg1"/>
                </a:solidFill>
              </a:rPr>
            </a:br>
            <a:endParaRPr lang="ru-RU" dirty="0">
              <a:solidFill>
                <a:schemeClr val="bg1"/>
              </a:solidFill>
            </a:endParaRPr>
          </a:p>
        </p:txBody>
      </p:sp>
    </p:spTree>
    <p:extLst>
      <p:ext uri="{BB962C8B-B14F-4D97-AF65-F5344CB8AC3E}">
        <p14:creationId xmlns:p14="http://schemas.microsoft.com/office/powerpoint/2010/main" val="1011147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6839" y="179249"/>
            <a:ext cx="11240813" cy="6678751"/>
          </a:xfrm>
          <a:prstGeom prst="rect">
            <a:avLst/>
          </a:prstGeom>
        </p:spPr>
        <p:txBody>
          <a:bodyPr wrap="square">
            <a:spAutoFit/>
          </a:bodyPr>
          <a:lstStyle/>
          <a:p>
            <a:r>
              <a:rPr lang="ru-RU" sz="2800" dirty="0">
                <a:solidFill>
                  <a:schemeClr val="bg1"/>
                </a:solidFill>
                <a:latin typeface="Times New Roman" pitchFamily="18" charset="0"/>
                <a:cs typeface="Times New Roman" pitchFamily="18" charset="0"/>
              </a:rPr>
              <a:t>Для информирования населения о деятельности администрации поселения используется официальный сайт администрации, на котором размещаются нормативные документы, регламенты, бюджет и отчет об его исполнении, сведения о доходах и расходах муниципальных служащих, а также много другое. </a:t>
            </a:r>
            <a:endParaRPr lang="en-US" sz="2800" dirty="0" smtClean="0">
              <a:solidFill>
                <a:schemeClr val="bg1"/>
              </a:solidFill>
              <a:latin typeface="Times New Roman" pitchFamily="18" charset="0"/>
              <a:cs typeface="Times New Roman" pitchFamily="18" charset="0"/>
            </a:endParaRPr>
          </a:p>
          <a:p>
            <a:r>
              <a:rPr lang="ru-RU" sz="2800" dirty="0" smtClean="0">
                <a:solidFill>
                  <a:schemeClr val="bg1"/>
                </a:solidFill>
                <a:latin typeface="Times New Roman" pitchFamily="18" charset="0"/>
                <a:cs typeface="Times New Roman" pitchFamily="18" charset="0"/>
              </a:rPr>
              <a:t>Сайт </a:t>
            </a:r>
            <a:r>
              <a:rPr lang="ru-RU" sz="2800" dirty="0">
                <a:solidFill>
                  <a:schemeClr val="bg1"/>
                </a:solidFill>
                <a:latin typeface="Times New Roman" pitchFamily="18" charset="0"/>
                <a:cs typeface="Times New Roman" pitchFamily="18" charset="0"/>
              </a:rPr>
              <a:t>администрации всегда поддерживается в актуальном </a:t>
            </a:r>
            <a:r>
              <a:rPr lang="ru-RU" sz="2800" dirty="0" smtClean="0">
                <a:solidFill>
                  <a:schemeClr val="bg1"/>
                </a:solidFill>
                <a:latin typeface="Times New Roman" pitchFamily="18" charset="0"/>
                <a:cs typeface="Times New Roman" pitchFamily="18" charset="0"/>
              </a:rPr>
              <a:t>состоянии: </a:t>
            </a:r>
            <a:r>
              <a:rPr lang="en-US" sz="4800" b="1" dirty="0" smtClean="0">
                <a:solidFill>
                  <a:srgbClr val="FFFF00"/>
                </a:solidFill>
                <a:latin typeface="Times New Roman" pitchFamily="18" charset="0"/>
                <a:cs typeface="Times New Roman" pitchFamily="18" charset="0"/>
              </a:rPr>
              <a:t>http://asp01.ru/</a:t>
            </a:r>
            <a:endParaRPr lang="en-US" sz="4800" b="1" u="sng" dirty="0" smtClean="0">
              <a:solidFill>
                <a:srgbClr val="FFFF00"/>
              </a:solidFill>
              <a:latin typeface="Times New Roman" pitchFamily="18" charset="0"/>
              <a:cs typeface="Times New Roman" pitchFamily="18" charset="0"/>
            </a:endParaRPr>
          </a:p>
          <a:p>
            <a:r>
              <a:rPr lang="ru-RU" sz="2800" dirty="0" smtClean="0">
                <a:solidFill>
                  <a:schemeClr val="bg1"/>
                </a:solidFill>
                <a:latin typeface="Times New Roman" pitchFamily="18" charset="0"/>
                <a:cs typeface="Times New Roman" pitchFamily="18" charset="0"/>
              </a:rPr>
              <a:t>Для </a:t>
            </a:r>
            <a:r>
              <a:rPr lang="ru-RU" sz="2800" dirty="0">
                <a:solidFill>
                  <a:schemeClr val="bg1"/>
                </a:solidFill>
                <a:latin typeface="Times New Roman" pitchFamily="18" charset="0"/>
                <a:cs typeface="Times New Roman" pitchFamily="18" charset="0"/>
              </a:rPr>
              <a:t>обнародования нормативных правовых актов используются информационные стенды и информационные бюллетени, необходимая информация размещается в районной газете «Красное Знамя». </a:t>
            </a:r>
            <a:endParaRPr lang="en-US" sz="2800" dirty="0" smtClean="0">
              <a:solidFill>
                <a:schemeClr val="bg1"/>
              </a:solidFill>
              <a:latin typeface="Times New Roman" pitchFamily="18" charset="0"/>
              <a:cs typeface="Times New Roman" pitchFamily="18" charset="0"/>
            </a:endParaRPr>
          </a:p>
          <a:p>
            <a:endParaRPr lang="en-US" sz="2800" dirty="0" smtClean="0">
              <a:solidFill>
                <a:schemeClr val="bg1"/>
              </a:solidFill>
              <a:latin typeface="Times New Roman" pitchFamily="18" charset="0"/>
              <a:cs typeface="Times New Roman" pitchFamily="18" charset="0"/>
            </a:endParaRPr>
          </a:p>
          <a:p>
            <a:endParaRPr lang="en-US" sz="2800" dirty="0" smtClean="0">
              <a:solidFill>
                <a:schemeClr val="bg1"/>
              </a:solidFill>
              <a:latin typeface="Times New Roman" pitchFamily="18" charset="0"/>
              <a:cs typeface="Times New Roman" pitchFamily="18" charset="0"/>
            </a:endParaRPr>
          </a:p>
          <a:p>
            <a:r>
              <a:rPr lang="ru-RU" sz="2800" dirty="0" smtClean="0">
                <a:solidFill>
                  <a:schemeClr val="bg1"/>
                </a:solidFill>
                <a:latin typeface="Times New Roman" pitchFamily="18" charset="0"/>
                <a:cs typeface="Times New Roman" pitchFamily="18" charset="0"/>
              </a:rPr>
              <a:t>Есть </a:t>
            </a:r>
            <a:r>
              <a:rPr lang="ru-RU" sz="2800" dirty="0">
                <a:solidFill>
                  <a:schemeClr val="bg1"/>
                </a:solidFill>
                <a:latin typeface="Times New Roman" pitchFamily="18" charset="0"/>
                <a:cs typeface="Times New Roman" pitchFamily="18" charset="0"/>
              </a:rPr>
              <a:t>собственная страница в социальной сети «</a:t>
            </a:r>
            <a:r>
              <a:rPr lang="ru-RU" sz="2800" dirty="0" err="1">
                <a:solidFill>
                  <a:schemeClr val="bg1"/>
                </a:solidFill>
                <a:latin typeface="Times New Roman" pitchFamily="18" charset="0"/>
                <a:cs typeface="Times New Roman" pitchFamily="18" charset="0"/>
              </a:rPr>
              <a:t>Инстаграм</a:t>
            </a:r>
            <a:r>
              <a:rPr lang="ru-RU" sz="2800" dirty="0" smtClean="0">
                <a:solidFill>
                  <a:schemeClr val="bg1"/>
                </a:solidFill>
                <a:latin typeface="Times New Roman" pitchFamily="18" charset="0"/>
                <a:cs typeface="Times New Roman" pitchFamily="18" charset="0"/>
              </a:rPr>
              <a:t>»</a:t>
            </a:r>
            <a:r>
              <a:rPr lang="en-US" sz="2800" dirty="0" smtClean="0">
                <a:solidFill>
                  <a:schemeClr val="bg1"/>
                </a:solidFill>
                <a:latin typeface="Times New Roman" pitchFamily="18" charset="0"/>
                <a:cs typeface="Times New Roman" pitchFamily="18" charset="0"/>
              </a:rPr>
              <a:t> : </a:t>
            </a:r>
            <a:r>
              <a:rPr lang="en-US" sz="4400" dirty="0" err="1" smtClean="0">
                <a:solidFill>
                  <a:srgbClr val="FFFF00"/>
                </a:solidFill>
                <a:latin typeface="Times New Roman" pitchFamily="18" charset="0"/>
                <a:cs typeface="Times New Roman" pitchFamily="18" charset="0"/>
              </a:rPr>
              <a:t>moayryumovskoe</a:t>
            </a:r>
            <a:endParaRPr lang="ru-RU" sz="4400" dirty="0">
              <a:solidFill>
                <a:srgbClr val="FFFF00"/>
              </a:solidFill>
              <a:latin typeface="Times New Roman" pitchFamily="18" charset="0"/>
              <a:cs typeface="Times New Roman" pitchFamily="18" charset="0"/>
            </a:endParaRPr>
          </a:p>
        </p:txBody>
      </p:sp>
      <p:pic>
        <p:nvPicPr>
          <p:cNvPr id="32770" name="Picture 2" descr="C:\Users\User\Desktop\ЛОГОТИП-ф-формате-JPЕ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729" y="4933184"/>
            <a:ext cx="4099037" cy="619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4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5" name="Picture 3" descr="C:\Users\User\Desktop\img11.jpg"/>
          <p:cNvPicPr>
            <a:picLocks noChangeAspect="1" noChangeArrowheads="1"/>
          </p:cNvPicPr>
          <p:nvPr/>
        </p:nvPicPr>
        <p:blipFill rotWithShape="1">
          <a:blip r:embed="rId2">
            <a:extLst>
              <a:ext uri="{28A0092B-C50C-407E-A947-70E740481C1C}">
                <a14:useLocalDpi xmlns:a14="http://schemas.microsoft.com/office/drawing/2010/main" val="0"/>
              </a:ext>
            </a:extLst>
          </a:blip>
          <a:srcRect l="8494" t="12636" r="7359" b="18289"/>
          <a:stretch/>
        </p:blipFill>
        <p:spPr bwMode="auto">
          <a:xfrm>
            <a:off x="7013312" y="3309269"/>
            <a:ext cx="4527730" cy="27875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437" name="Picture 5" descr="C:\Users\User\Desktop\news_godenksluzhb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03" b="99844" l="1667" r="98125">
                        <a14:foregroundMark x1="79479" y1="51330" x2="79479" y2="51330"/>
                        <a14:foregroundMark x1="73021" y1="72457" x2="73021" y2="72457"/>
                        <a14:foregroundMark x1="8333" y1="58998" x2="8333" y2="58998"/>
                        <a14:foregroundMark x1="79583" y1="80282" x2="79583" y2="80282"/>
                        <a14:foregroundMark x1="67292" y1="86854" x2="67292" y2="86854"/>
                        <a14:foregroundMark x1="51667" y1="87167" x2="51667" y2="87167"/>
                      </a14:backgroundRemoval>
                    </a14:imgEffect>
                  </a14:imgLayer>
                </a14:imgProps>
              </a:ext>
              <a:ext uri="{28A0092B-C50C-407E-A947-70E740481C1C}">
                <a14:useLocalDpi xmlns:a14="http://schemas.microsoft.com/office/drawing/2010/main" val="0"/>
              </a:ext>
            </a:extLst>
          </a:blip>
          <a:srcRect/>
          <a:stretch>
            <a:fillRect/>
          </a:stretch>
        </p:blipFill>
        <p:spPr bwMode="auto">
          <a:xfrm>
            <a:off x="0" y="2014839"/>
            <a:ext cx="5824421" cy="402362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42902" y="160269"/>
            <a:ext cx="11642271" cy="3293209"/>
          </a:xfrm>
          <a:prstGeom prst="rect">
            <a:avLst/>
          </a:prstGeom>
        </p:spPr>
        <p:txBody>
          <a:bodyPr wrap="square">
            <a:spAutoFit/>
          </a:bodyPr>
          <a:lstStyle/>
          <a:p>
            <a:pPr indent="450215" algn="ctr">
              <a:spcAft>
                <a:spcPts val="0"/>
              </a:spcAft>
            </a:pP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ВОЕННО-УЧЕТНЫЙ СТОЛ</a:t>
            </a:r>
            <a:endParaRPr lang="ru-RU" sz="3200" b="1" i="1" dirty="0">
              <a:solidFill>
                <a:schemeClr val="accent4">
                  <a:lumMod val="40000"/>
                  <a:lumOff val="60000"/>
                </a:schemeClr>
              </a:solidFill>
              <a:latin typeface="Times New Roman" panose="02020603050405020304" pitchFamily="18" charset="0"/>
              <a:ea typeface="Times New Roman" panose="02020603050405020304" pitchFamily="18" charset="0"/>
            </a:endParaRPr>
          </a:p>
          <a:p>
            <a:pPr indent="450215" algn="ctr">
              <a:spcAft>
                <a:spcPts val="0"/>
              </a:spcAft>
            </a:pPr>
            <a:r>
              <a:rPr lang="ru-RU" sz="3200" i="1" dirty="0" smtClean="0">
                <a:solidFill>
                  <a:schemeClr val="bg1"/>
                </a:solidFill>
                <a:latin typeface="Times New Roman" panose="02020603050405020304" pitchFamily="18" charset="0"/>
                <a:ea typeface="Times New Roman" panose="02020603050405020304" pitchFamily="18" charset="0"/>
              </a:rPr>
              <a:t> </a:t>
            </a:r>
          </a:p>
          <a:p>
            <a:pPr indent="450215" algn="just">
              <a:spcAft>
                <a:spcPts val="0"/>
              </a:spcAft>
            </a:pPr>
            <a:r>
              <a:rPr lang="ru-RU" sz="3600" dirty="0" smtClean="0">
                <a:solidFill>
                  <a:schemeClr val="bg1"/>
                </a:solidFill>
                <a:latin typeface="Times New Roman" panose="02020603050405020304" pitchFamily="18" charset="0"/>
                <a:ea typeface="Times New Roman" panose="02020603050405020304" pitchFamily="18" charset="0"/>
              </a:rPr>
              <a:t>Администрацией </a:t>
            </a:r>
            <a:r>
              <a:rPr lang="ru-RU" sz="3600" dirty="0">
                <a:solidFill>
                  <a:schemeClr val="bg1"/>
                </a:solidFill>
                <a:latin typeface="Times New Roman" panose="02020603050405020304" pitchFamily="18" charset="0"/>
                <a:ea typeface="Times New Roman" panose="02020603050405020304" pitchFamily="18" charset="0"/>
              </a:rPr>
              <a:t>поселения ведется исполнение отдельных государственных полномочий в части ведения воинского учета в соответствии с требованиями закона РФ «О воинской обязанности и военной службе». </a:t>
            </a:r>
            <a:endParaRPr lang="ru-RU" sz="36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7474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538515637"/>
              </p:ext>
            </p:extLst>
          </p:nvPr>
        </p:nvGraphicFramePr>
        <p:xfrm>
          <a:off x="2032000" y="719667"/>
          <a:ext cx="6919495" cy="4477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83779" y="4952011"/>
            <a:ext cx="11477297" cy="1815882"/>
          </a:xfrm>
          <a:prstGeom prst="rect">
            <a:avLst/>
          </a:prstGeom>
          <a:noFill/>
        </p:spPr>
        <p:txBody>
          <a:bodyPr wrap="square" rtlCol="0">
            <a:spAutoFit/>
          </a:bodyPr>
          <a:lstStyle/>
          <a:p>
            <a:pPr lvl="0" indent="450215" algn="ctr"/>
            <a:r>
              <a:rPr lang="ru-RU" sz="2800" dirty="0">
                <a:solidFill>
                  <a:prstClr val="white"/>
                </a:solidFill>
                <a:latin typeface="Times New Roman" panose="02020603050405020304" pitchFamily="18" charset="0"/>
                <a:ea typeface="Times New Roman" panose="02020603050405020304" pitchFamily="18" charset="0"/>
              </a:rPr>
              <a:t>За 2019 год случаев нарушения в области воинского учета руководителями организаций и должностными лицами, </a:t>
            </a:r>
            <a:endParaRPr lang="ru-RU" sz="2800" dirty="0" smtClean="0">
              <a:solidFill>
                <a:prstClr val="white"/>
              </a:solidFill>
              <a:latin typeface="Times New Roman" panose="02020603050405020304" pitchFamily="18" charset="0"/>
              <a:ea typeface="Times New Roman" panose="02020603050405020304" pitchFamily="18" charset="0"/>
            </a:endParaRPr>
          </a:p>
          <a:p>
            <a:pPr lvl="0" indent="450215" algn="ctr"/>
            <a:r>
              <a:rPr lang="ru-RU" sz="2800" dirty="0" smtClean="0">
                <a:solidFill>
                  <a:prstClr val="white"/>
                </a:solidFill>
                <a:latin typeface="Times New Roman" panose="02020603050405020304" pitchFamily="18" charset="0"/>
                <a:ea typeface="Times New Roman" panose="02020603050405020304" pitchFamily="18" charset="0"/>
              </a:rPr>
              <a:t>ответственными </a:t>
            </a:r>
            <a:r>
              <a:rPr lang="ru-RU" sz="2800" dirty="0">
                <a:solidFill>
                  <a:prstClr val="white"/>
                </a:solidFill>
                <a:latin typeface="Times New Roman" panose="02020603050405020304" pitchFamily="18" charset="0"/>
                <a:ea typeface="Times New Roman" panose="02020603050405020304" pitchFamily="18" charset="0"/>
              </a:rPr>
              <a:t>за военно-учетную работу и гражданами пребывающих в запасе учетно-воинской дисциплины не имелось.</a:t>
            </a:r>
          </a:p>
        </p:txBody>
      </p:sp>
      <p:sp>
        <p:nvSpPr>
          <p:cNvPr id="4" name="TextBox 3"/>
          <p:cNvSpPr txBox="1"/>
          <p:nvPr/>
        </p:nvSpPr>
        <p:spPr>
          <a:xfrm>
            <a:off x="2968830" y="178130"/>
            <a:ext cx="5102807" cy="646331"/>
          </a:xfrm>
          <a:prstGeom prst="rect">
            <a:avLst/>
          </a:prstGeom>
          <a:noFill/>
        </p:spPr>
        <p:txBody>
          <a:bodyPr wrap="none" rtlCol="0">
            <a:spAutoFit/>
          </a:bodyPr>
          <a:lstStyle/>
          <a:p>
            <a:r>
              <a:rPr lang="ru-RU" sz="3600" b="1" dirty="0" smtClean="0">
                <a:solidFill>
                  <a:schemeClr val="bg1"/>
                </a:solidFill>
              </a:rPr>
              <a:t>ВОЕННО-УЧЕТНЫЙ СТОЛ</a:t>
            </a:r>
            <a:endParaRPr lang="ru-RU" sz="3600" b="1" dirty="0">
              <a:solidFill>
                <a:schemeClr val="bg1"/>
              </a:solidFill>
            </a:endParaRPr>
          </a:p>
        </p:txBody>
      </p:sp>
    </p:spTree>
    <p:extLst>
      <p:ext uri="{BB962C8B-B14F-4D97-AF65-F5344CB8AC3E}">
        <p14:creationId xmlns:p14="http://schemas.microsoft.com/office/powerpoint/2010/main" val="843583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35360" y="6165304"/>
            <a:ext cx="11137237" cy="400110"/>
          </a:xfrm>
          <a:prstGeom prst="rect">
            <a:avLst/>
          </a:prstGeom>
          <a:noFill/>
        </p:spPr>
        <p:txBody>
          <a:bodyPr wrap="square" rtlCol="0">
            <a:spAutoFit/>
          </a:bodyPr>
          <a:lstStyle/>
          <a:p>
            <a:r>
              <a:rPr lang="ru-RU" sz="2000" b="1" dirty="0" smtClean="0">
                <a:solidFill>
                  <a:schemeClr val="bg1"/>
                </a:solidFill>
                <a:latin typeface="Times New Roman" pitchFamily="18" charset="0"/>
                <a:cs typeface="Times New Roman" pitchFamily="18" charset="0"/>
              </a:rPr>
              <a:t>                    10028,5 тыс. </a:t>
            </a:r>
            <a:r>
              <a:rPr lang="ru-RU" sz="2000" b="1" dirty="0" err="1" smtClean="0">
                <a:solidFill>
                  <a:schemeClr val="bg1"/>
                </a:solidFill>
                <a:latin typeface="Times New Roman" pitchFamily="18" charset="0"/>
                <a:cs typeface="Times New Roman" pitchFamily="18" charset="0"/>
              </a:rPr>
              <a:t>руб</a:t>
            </a:r>
            <a:r>
              <a:rPr lang="ru-RU" sz="2000" b="1" dirty="0" smtClean="0">
                <a:solidFill>
                  <a:schemeClr val="bg1"/>
                </a:solidFill>
                <a:latin typeface="Times New Roman" pitchFamily="18" charset="0"/>
                <a:cs typeface="Times New Roman" pitchFamily="18" charset="0"/>
              </a:rPr>
              <a:t>           8390,6 тыс. </a:t>
            </a:r>
            <a:r>
              <a:rPr lang="ru-RU" sz="2000" b="1" dirty="0" err="1" smtClean="0">
                <a:solidFill>
                  <a:schemeClr val="bg1"/>
                </a:solidFill>
                <a:latin typeface="Times New Roman" pitchFamily="18" charset="0"/>
                <a:cs typeface="Times New Roman" pitchFamily="18" charset="0"/>
              </a:rPr>
              <a:t>руб</a:t>
            </a:r>
            <a:r>
              <a:rPr lang="ru-RU" sz="2000" b="1" dirty="0" smtClean="0">
                <a:solidFill>
                  <a:schemeClr val="bg1"/>
                </a:solidFill>
                <a:latin typeface="Times New Roman" pitchFamily="18" charset="0"/>
                <a:cs typeface="Times New Roman" pitchFamily="18" charset="0"/>
              </a:rPr>
              <a:t>         10534,00 тыс. </a:t>
            </a:r>
            <a:r>
              <a:rPr lang="ru-RU" sz="2000" b="1" dirty="0" err="1" smtClean="0">
                <a:solidFill>
                  <a:schemeClr val="bg1"/>
                </a:solidFill>
                <a:latin typeface="Times New Roman" pitchFamily="18" charset="0"/>
                <a:cs typeface="Times New Roman" pitchFamily="18" charset="0"/>
              </a:rPr>
              <a:t>руб</a:t>
            </a:r>
            <a:endParaRPr lang="ru-RU" sz="2000" b="1" dirty="0">
              <a:solidFill>
                <a:schemeClr val="bg1"/>
              </a:solidFill>
              <a:latin typeface="Times New Roman" pitchFamily="18" charset="0"/>
              <a:cs typeface="Times New Roman" pitchFamily="18" charset="0"/>
            </a:endParaRPr>
          </a:p>
        </p:txBody>
      </p:sp>
      <p:graphicFrame>
        <p:nvGraphicFramePr>
          <p:cNvPr id="3" name="Диаграмма 2"/>
          <p:cNvGraphicFramePr/>
          <p:nvPr>
            <p:extLst>
              <p:ext uri="{D42A27DB-BD31-4B8C-83A1-F6EECF244321}">
                <p14:modId xmlns:p14="http://schemas.microsoft.com/office/powerpoint/2010/main" val="3682521129"/>
              </p:ext>
            </p:extLst>
          </p:nvPr>
        </p:nvGraphicFramePr>
        <p:xfrm>
          <a:off x="335360" y="215593"/>
          <a:ext cx="11521280" cy="5832648"/>
        </p:xfrm>
        <a:graphic>
          <a:graphicData uri="http://schemas.openxmlformats.org/drawingml/2006/chart">
            <c:chart xmlns:c="http://schemas.openxmlformats.org/drawingml/2006/chart" xmlns:r="http://schemas.openxmlformats.org/officeDocument/2006/relationships" r:id="rId2"/>
          </a:graphicData>
        </a:graphic>
      </p:graphicFrame>
      <p:pic>
        <p:nvPicPr>
          <p:cNvPr id="23555" name="Picture 3" descr="C:\Users\User\Desktop\24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0415" y="126125"/>
            <a:ext cx="3016634" cy="286338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331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340940553"/>
              </p:ext>
            </p:extLst>
          </p:nvPr>
        </p:nvGraphicFramePr>
        <p:xfrm>
          <a:off x="297795" y="1828800"/>
          <a:ext cx="6481377" cy="45302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011214" y="527418"/>
            <a:ext cx="6589986" cy="584775"/>
          </a:xfrm>
          <a:prstGeom prst="rect">
            <a:avLst/>
          </a:prstGeom>
          <a:noFill/>
        </p:spPr>
        <p:txBody>
          <a:bodyPr wrap="square" rtlCol="0">
            <a:spAutoFit/>
          </a:bodyPr>
          <a:lstStyle/>
          <a:p>
            <a:r>
              <a:rPr lang="ru-RU" sz="3200" b="1" i="1" u="sng" dirty="0" smtClean="0">
                <a:solidFill>
                  <a:schemeClr val="accent4">
                    <a:lumMod val="40000"/>
                    <a:lumOff val="60000"/>
                  </a:schemeClr>
                </a:solidFill>
              </a:rPr>
              <a:t>ДОХОДЫ БЮДЖЕТА, ТЫС. РУБ</a:t>
            </a:r>
            <a:endParaRPr lang="ru-RU" sz="3200" b="1" i="1" u="sng" dirty="0">
              <a:solidFill>
                <a:schemeClr val="accent4">
                  <a:lumMod val="40000"/>
                  <a:lumOff val="60000"/>
                </a:schemeClr>
              </a:solidFill>
            </a:endParaRPr>
          </a:p>
        </p:txBody>
      </p:sp>
      <p:graphicFrame>
        <p:nvGraphicFramePr>
          <p:cNvPr id="6" name="Объект 5"/>
          <p:cNvGraphicFramePr>
            <a:graphicFrameLocks noChangeAspect="1"/>
          </p:cNvGraphicFramePr>
          <p:nvPr>
            <p:extLst>
              <p:ext uri="{D42A27DB-BD31-4B8C-83A1-F6EECF244321}">
                <p14:modId xmlns:p14="http://schemas.microsoft.com/office/powerpoint/2010/main" val="1303025617"/>
              </p:ext>
            </p:extLst>
          </p:nvPr>
        </p:nvGraphicFramePr>
        <p:xfrm>
          <a:off x="6921062" y="2349063"/>
          <a:ext cx="4855779" cy="1718441"/>
        </p:xfrm>
        <a:graphic>
          <a:graphicData uri="http://schemas.openxmlformats.org/presentationml/2006/ole">
            <mc:AlternateContent xmlns:mc="http://schemas.openxmlformats.org/markup-compatibility/2006">
              <mc:Choice xmlns:v="urn:schemas-microsoft-com:vml" Requires="v">
                <p:oleObj spid="_x0000_s26654" name="Лист" r:id="rId4" imgW="3019408" imgH="390414" progId="Excel.Sheet.12">
                  <p:embed/>
                </p:oleObj>
              </mc:Choice>
              <mc:Fallback>
                <p:oleObj name="Лист" r:id="rId4" imgW="3019408" imgH="390414" progId="Excel.Sheet.12">
                  <p:embed/>
                  <p:pic>
                    <p:nvPicPr>
                      <p:cNvPr id="0" name=""/>
                      <p:cNvPicPr/>
                      <p:nvPr/>
                    </p:nvPicPr>
                    <p:blipFill>
                      <a:blip r:embed="rId5"/>
                      <a:stretch>
                        <a:fillRect/>
                      </a:stretch>
                    </p:blipFill>
                    <p:spPr>
                      <a:xfrm>
                        <a:off x="6921062" y="2349063"/>
                        <a:ext cx="4855779" cy="1718441"/>
                      </a:xfrm>
                      <a:prstGeom prst="rect">
                        <a:avLst/>
                      </a:prstGeom>
                      <a:solidFill>
                        <a:schemeClr val="tx2">
                          <a:lumMod val="40000"/>
                          <a:lumOff val="60000"/>
                        </a:schemeClr>
                      </a:solidFill>
                    </p:spPr>
                  </p:pic>
                </p:oleObj>
              </mc:Fallback>
            </mc:AlternateContent>
          </a:graphicData>
        </a:graphic>
      </p:graphicFrame>
    </p:spTree>
    <p:extLst>
      <p:ext uri="{BB962C8B-B14F-4D97-AF65-F5344CB8AC3E}">
        <p14:creationId xmlns:p14="http://schemas.microsoft.com/office/powerpoint/2010/main" val="1826567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3" name="Прямая соединительная линия 12"/>
          <p:cNvCxnSpPr/>
          <p:nvPr/>
        </p:nvCxnSpPr>
        <p:spPr>
          <a:xfrm>
            <a:off x="2139195" y="3756198"/>
            <a:ext cx="0" cy="27195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1094080" y="4028152"/>
            <a:ext cx="0" cy="3603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a:off x="3435426" y="4028152"/>
            <a:ext cx="0" cy="3603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Прямая соединительная линия 5"/>
          <p:cNvSpPr/>
          <p:nvPr/>
        </p:nvSpPr>
        <p:spPr>
          <a:xfrm>
            <a:off x="4913490" y="2078548"/>
            <a:ext cx="1854200" cy="358288"/>
          </a:xfrm>
          <a:custGeom>
            <a:avLst/>
            <a:gdLst/>
            <a:ahLst/>
            <a:cxnLst/>
            <a:rect l="0" t="0" r="0" b="0"/>
            <a:pathLst>
              <a:path>
                <a:moveTo>
                  <a:pt x="0" y="0"/>
                </a:moveTo>
                <a:lnTo>
                  <a:pt x="0" y="324633"/>
                </a:lnTo>
                <a:lnTo>
                  <a:pt x="1890928" y="324633"/>
                </a:lnTo>
                <a:lnTo>
                  <a:pt x="1890928" y="649267"/>
                </a:lnTo>
              </a:path>
            </a:pathLst>
          </a:custGeom>
          <a:noFill/>
          <a:ln>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Прямая соединительная линия 16"/>
          <p:cNvSpPr/>
          <p:nvPr/>
        </p:nvSpPr>
        <p:spPr>
          <a:xfrm>
            <a:off x="3748271" y="2070622"/>
            <a:ext cx="6108962" cy="466692"/>
          </a:xfrm>
          <a:custGeom>
            <a:avLst/>
            <a:gdLst/>
            <a:ahLst/>
            <a:cxnLst/>
            <a:rect l="0" t="0" r="0" b="0"/>
            <a:pathLst>
              <a:path>
                <a:moveTo>
                  <a:pt x="1100121" y="0"/>
                </a:moveTo>
                <a:lnTo>
                  <a:pt x="1100121" y="324633"/>
                </a:lnTo>
                <a:lnTo>
                  <a:pt x="0" y="324633"/>
                </a:lnTo>
                <a:lnTo>
                  <a:pt x="0" y="649267"/>
                </a:lnTo>
              </a:path>
            </a:pathLst>
          </a:custGeom>
          <a:noFill/>
          <a:ln>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 name="Заголовок 5"/>
          <p:cNvSpPr txBox="1">
            <a:spLocks/>
          </p:cNvSpPr>
          <p:nvPr/>
        </p:nvSpPr>
        <p:spPr>
          <a:xfrm>
            <a:off x="-393915" y="243473"/>
            <a:ext cx="12970043" cy="51117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3200" u="sng" dirty="0" smtClean="0">
                <a:solidFill>
                  <a:prstClr val="white"/>
                </a:solidFill>
                <a:latin typeface="Arial" pitchFamily="34" charset="0"/>
                <a:cs typeface="Arial" pitchFamily="34" charset="0"/>
              </a:rPr>
              <a:t>Администрация МО «Айрюмовское сельское поселение»</a:t>
            </a:r>
            <a:endParaRPr lang="ru-RU" sz="3200" u="sng" dirty="0">
              <a:solidFill>
                <a:prstClr val="white"/>
              </a:solidFill>
              <a:latin typeface="Arial" pitchFamily="34" charset="0"/>
              <a:cs typeface="Arial" pitchFamily="34" charset="0"/>
            </a:endParaRPr>
          </a:p>
        </p:txBody>
      </p:sp>
      <p:sp>
        <p:nvSpPr>
          <p:cNvPr id="3" name="Скругленный прямоугольник 4"/>
          <p:cNvSpPr/>
          <p:nvPr/>
        </p:nvSpPr>
        <p:spPr>
          <a:xfrm>
            <a:off x="1774979" y="993229"/>
            <a:ext cx="7671459" cy="1292772"/>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algn="ctr" defTabSz="889000">
              <a:lnSpc>
                <a:spcPct val="90000"/>
              </a:lnSpc>
              <a:spcAft>
                <a:spcPct val="35000"/>
              </a:spcAft>
              <a:defRPr/>
            </a:pPr>
            <a:r>
              <a:rPr lang="ru-RU" sz="2400" dirty="0">
                <a:solidFill>
                  <a:prstClr val="black"/>
                </a:solidFill>
                <a:latin typeface="Arial" pitchFamily="34" charset="0"/>
                <a:cs typeface="Arial" pitchFamily="34" charset="0"/>
              </a:rPr>
              <a:t>В бюджет сельского поселения </a:t>
            </a:r>
            <a:r>
              <a:rPr lang="ru-RU" sz="2400" dirty="0" smtClean="0">
                <a:solidFill>
                  <a:prstClr val="black"/>
                </a:solidFill>
                <a:latin typeface="Arial" pitchFamily="34" charset="0"/>
                <a:cs typeface="Arial" pitchFamily="34" charset="0"/>
              </a:rPr>
              <a:t>поступило</a:t>
            </a:r>
            <a:r>
              <a:rPr lang="ru-RU" sz="2400" dirty="0" smtClean="0">
                <a:solidFill>
                  <a:prstClr val="black"/>
                </a:solidFill>
                <a:latin typeface="Times New Roman" panose="02020603050405020304" pitchFamily="18" charset="0"/>
                <a:cs typeface="Times New Roman" panose="02020603050405020304" pitchFamily="18" charset="0"/>
              </a:rPr>
              <a:t> </a:t>
            </a:r>
          </a:p>
          <a:p>
            <a:pPr algn="ctr" defTabSz="889000">
              <a:lnSpc>
                <a:spcPct val="90000"/>
              </a:lnSpc>
              <a:spcAft>
                <a:spcPct val="35000"/>
              </a:spcAft>
              <a:defRPr/>
            </a:pPr>
            <a:r>
              <a:rPr lang="ru-RU" sz="2400" b="1" dirty="0" smtClean="0">
                <a:solidFill>
                  <a:prstClr val="black"/>
                </a:solidFill>
                <a:latin typeface="Times New Roman" panose="02020603050405020304" pitchFamily="18" charset="0"/>
                <a:cs typeface="Times New Roman" panose="02020603050405020304" pitchFamily="18" charset="0"/>
              </a:rPr>
              <a:t>10</a:t>
            </a:r>
            <a:r>
              <a:rPr lang="ru-RU" sz="2400" b="1" dirty="0">
                <a:solidFill>
                  <a:prstClr val="black"/>
                </a:solidFill>
                <a:latin typeface="Times New Roman" panose="02020603050405020304" pitchFamily="18" charset="0"/>
                <a:cs typeface="Times New Roman" panose="02020603050405020304" pitchFamily="18" charset="0"/>
              </a:rPr>
              <a:t> </a:t>
            </a:r>
            <a:r>
              <a:rPr lang="ru-RU" sz="2400" b="1" dirty="0" smtClean="0">
                <a:solidFill>
                  <a:prstClr val="black"/>
                </a:solidFill>
                <a:latin typeface="Times New Roman" panose="02020603050405020304" pitchFamily="18" charset="0"/>
                <a:cs typeface="Times New Roman" panose="02020603050405020304" pitchFamily="18" charset="0"/>
              </a:rPr>
              <a:t>534,0</a:t>
            </a:r>
            <a:r>
              <a:rPr lang="ru-RU" sz="2400" b="1" dirty="0" smtClean="0">
                <a:solidFill>
                  <a:prstClr val="black"/>
                </a:solidFill>
                <a:latin typeface="Arial" pitchFamily="34" charset="0"/>
                <a:cs typeface="Arial" pitchFamily="34" charset="0"/>
              </a:rPr>
              <a:t> </a:t>
            </a:r>
            <a:r>
              <a:rPr lang="ru-RU" sz="2400" b="1" u="sng" dirty="0" smtClean="0">
                <a:solidFill>
                  <a:prstClr val="black"/>
                </a:solidFill>
                <a:latin typeface="Arial" pitchFamily="34" charset="0"/>
                <a:cs typeface="Arial" pitchFamily="34" charset="0"/>
              </a:rPr>
              <a:t>тыс. </a:t>
            </a:r>
            <a:r>
              <a:rPr lang="ru-RU" sz="2400" b="1" u="sng" dirty="0">
                <a:solidFill>
                  <a:prstClr val="black"/>
                </a:solidFill>
                <a:latin typeface="Arial" pitchFamily="34" charset="0"/>
                <a:cs typeface="Arial" pitchFamily="34" charset="0"/>
              </a:rPr>
              <a:t>руб.</a:t>
            </a:r>
            <a:r>
              <a:rPr lang="ru-RU" sz="2400" dirty="0">
                <a:solidFill>
                  <a:prstClr val="black"/>
                </a:solidFill>
                <a:latin typeface="Arial" pitchFamily="34" charset="0"/>
                <a:cs typeface="Arial" pitchFamily="34" charset="0"/>
              </a:rPr>
              <a:t> при плане </a:t>
            </a:r>
            <a:r>
              <a:rPr lang="ru-RU" sz="2400" b="1" dirty="0" smtClean="0">
                <a:solidFill>
                  <a:prstClr val="black"/>
                </a:solidFill>
                <a:latin typeface="Times New Roman" panose="02020603050405020304" pitchFamily="18" charset="0"/>
                <a:cs typeface="Times New Roman" panose="02020603050405020304" pitchFamily="18" charset="0"/>
              </a:rPr>
              <a:t>9816,9 </a:t>
            </a:r>
            <a:r>
              <a:rPr lang="ru-RU" sz="2400" b="1" u="sng" dirty="0" smtClean="0">
                <a:solidFill>
                  <a:prstClr val="black"/>
                </a:solidFill>
                <a:latin typeface="Arial" pitchFamily="34" charset="0"/>
                <a:cs typeface="Arial" pitchFamily="34" charset="0"/>
              </a:rPr>
              <a:t>тыс. </a:t>
            </a:r>
            <a:r>
              <a:rPr lang="ru-RU" sz="2400" b="1" u="sng" dirty="0">
                <a:solidFill>
                  <a:prstClr val="black"/>
                </a:solidFill>
                <a:latin typeface="Arial" pitchFamily="34" charset="0"/>
                <a:cs typeface="Arial" pitchFamily="34" charset="0"/>
              </a:rPr>
              <a:t>руб.</a:t>
            </a:r>
            <a:r>
              <a:rPr lang="ru-RU" sz="2400" dirty="0">
                <a:solidFill>
                  <a:prstClr val="black"/>
                </a:solidFill>
                <a:latin typeface="Arial" pitchFamily="34" charset="0"/>
                <a:cs typeface="Arial" pitchFamily="34" charset="0"/>
              </a:rPr>
              <a:t> </a:t>
            </a:r>
            <a:endParaRPr lang="ru-RU" sz="2400" dirty="0" smtClean="0">
              <a:solidFill>
                <a:prstClr val="black"/>
              </a:solidFill>
              <a:latin typeface="Arial" pitchFamily="34" charset="0"/>
              <a:cs typeface="Arial" pitchFamily="34" charset="0"/>
            </a:endParaRPr>
          </a:p>
          <a:p>
            <a:pPr algn="ctr" defTabSz="889000">
              <a:lnSpc>
                <a:spcPct val="90000"/>
              </a:lnSpc>
              <a:spcAft>
                <a:spcPct val="35000"/>
              </a:spcAft>
              <a:defRPr/>
            </a:pPr>
            <a:r>
              <a:rPr lang="ru-RU" sz="2400" dirty="0" smtClean="0">
                <a:solidFill>
                  <a:prstClr val="black"/>
                </a:solidFill>
                <a:latin typeface="Arial" pitchFamily="34" charset="0"/>
                <a:cs typeface="Arial" pitchFamily="34" charset="0"/>
              </a:rPr>
              <a:t>в </a:t>
            </a:r>
            <a:r>
              <a:rPr lang="ru-RU" sz="2400" dirty="0">
                <a:solidFill>
                  <a:prstClr val="black"/>
                </a:solidFill>
                <a:latin typeface="Arial" pitchFamily="34" charset="0"/>
                <a:cs typeface="Arial" pitchFamily="34" charset="0"/>
              </a:rPr>
              <a:t>том числе</a:t>
            </a:r>
            <a:r>
              <a:rPr lang="ru-RU" sz="2800" dirty="0">
                <a:solidFill>
                  <a:prstClr val="black"/>
                </a:solidFill>
                <a:latin typeface="Arial" pitchFamily="34" charset="0"/>
                <a:cs typeface="Arial" pitchFamily="34" charset="0"/>
              </a:rPr>
              <a:t>:</a:t>
            </a:r>
          </a:p>
        </p:txBody>
      </p:sp>
      <p:sp>
        <p:nvSpPr>
          <p:cNvPr id="5" name="Скругленный прямоугольник 7"/>
          <p:cNvSpPr/>
          <p:nvPr/>
        </p:nvSpPr>
        <p:spPr>
          <a:xfrm>
            <a:off x="5840590" y="2700003"/>
            <a:ext cx="5844729" cy="909478"/>
          </a:xfrm>
          <a:prstGeom prst="rect">
            <a:avLst/>
          </a:prstGeom>
          <a:solidFill>
            <a:schemeClr val="accent4">
              <a:lumMod val="20000"/>
              <a:lumOff val="80000"/>
            </a:schemeClr>
          </a:solidFill>
          <a:ln>
            <a:solidFill>
              <a:schemeClr val="bg1"/>
            </a:solidFill>
          </a:ln>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algn="ctr" defTabSz="889000">
              <a:lnSpc>
                <a:spcPct val="90000"/>
              </a:lnSpc>
              <a:spcAft>
                <a:spcPct val="35000"/>
              </a:spcAft>
              <a:defRPr/>
            </a:pPr>
            <a:r>
              <a:rPr lang="ru-RU" sz="2400" dirty="0">
                <a:solidFill>
                  <a:prstClr val="black"/>
                </a:solidFill>
                <a:latin typeface="Arial" pitchFamily="34" charset="0"/>
                <a:cs typeface="Arial" pitchFamily="34" charset="0"/>
              </a:rPr>
              <a:t>Безвозмездные </a:t>
            </a:r>
            <a:r>
              <a:rPr lang="ru-RU" sz="2400" dirty="0" smtClean="0">
                <a:solidFill>
                  <a:prstClr val="black"/>
                </a:solidFill>
                <a:latin typeface="Arial" pitchFamily="34" charset="0"/>
                <a:cs typeface="Arial" pitchFamily="34" charset="0"/>
              </a:rPr>
              <a:t>поступления - </a:t>
            </a:r>
            <a:r>
              <a:rPr lang="ru-RU" sz="2400" b="1" dirty="0" smtClean="0">
                <a:solidFill>
                  <a:prstClr val="black"/>
                </a:solidFill>
                <a:latin typeface="Times New Roman" panose="02020603050405020304" pitchFamily="18" charset="0"/>
                <a:cs typeface="Times New Roman" panose="02020603050405020304" pitchFamily="18" charset="0"/>
              </a:rPr>
              <a:t>2</a:t>
            </a:r>
            <a:r>
              <a:rPr lang="ru-RU" sz="2400" b="1" dirty="0">
                <a:solidFill>
                  <a:prstClr val="black"/>
                </a:solidFill>
                <a:latin typeface="Times New Roman" panose="02020603050405020304" pitchFamily="18" charset="0"/>
                <a:cs typeface="Times New Roman" panose="02020603050405020304" pitchFamily="18" charset="0"/>
              </a:rPr>
              <a:t> 522,1 </a:t>
            </a:r>
            <a:r>
              <a:rPr lang="ru-RU" sz="2400" b="1" dirty="0" smtClean="0">
                <a:solidFill>
                  <a:prstClr val="black"/>
                </a:solidFill>
                <a:latin typeface="Arial" pitchFamily="34" charset="0"/>
                <a:cs typeface="Arial" pitchFamily="34" charset="0"/>
              </a:rPr>
              <a:t> </a:t>
            </a:r>
            <a:r>
              <a:rPr lang="ru-RU" sz="2400" b="1" u="sng" dirty="0" err="1" smtClean="0">
                <a:solidFill>
                  <a:prstClr val="black"/>
                </a:solidFill>
                <a:latin typeface="Arial" pitchFamily="34" charset="0"/>
                <a:cs typeface="Arial" pitchFamily="34" charset="0"/>
              </a:rPr>
              <a:t>тыс.руб</a:t>
            </a:r>
            <a:r>
              <a:rPr lang="ru-RU" sz="2400" b="1" u="sng" dirty="0">
                <a:solidFill>
                  <a:prstClr val="black"/>
                </a:solidFill>
                <a:latin typeface="Arial" pitchFamily="34" charset="0"/>
                <a:cs typeface="Arial" pitchFamily="34" charset="0"/>
              </a:rPr>
              <a:t>.</a:t>
            </a:r>
            <a:r>
              <a:rPr lang="ru-RU" sz="2400" dirty="0">
                <a:solidFill>
                  <a:prstClr val="black"/>
                </a:solidFill>
                <a:latin typeface="Arial" pitchFamily="34" charset="0"/>
                <a:cs typeface="Arial" pitchFamily="34" charset="0"/>
              </a:rPr>
              <a:t>, </a:t>
            </a:r>
          </a:p>
        </p:txBody>
      </p:sp>
      <p:sp>
        <p:nvSpPr>
          <p:cNvPr id="7" name="Скругленный прямоугольник 15"/>
          <p:cNvSpPr/>
          <p:nvPr/>
        </p:nvSpPr>
        <p:spPr>
          <a:xfrm>
            <a:off x="157656" y="4208333"/>
            <a:ext cx="1828800" cy="2495637"/>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algn="ctr" defTabSz="889000">
              <a:lnSpc>
                <a:spcPct val="90000"/>
              </a:lnSpc>
              <a:spcAft>
                <a:spcPct val="35000"/>
              </a:spcAft>
              <a:defRPr/>
            </a:pPr>
            <a:r>
              <a:rPr lang="ru-RU" dirty="0">
                <a:solidFill>
                  <a:prstClr val="black"/>
                </a:solidFill>
                <a:latin typeface="Arial" pitchFamily="34" charset="0"/>
                <a:cs typeface="Arial" pitchFamily="34" charset="0"/>
              </a:rPr>
              <a:t> </a:t>
            </a:r>
            <a:r>
              <a:rPr lang="ru-RU" sz="2000" dirty="0" smtClean="0">
                <a:solidFill>
                  <a:prstClr val="black"/>
                </a:solidFill>
                <a:latin typeface="Arial" pitchFamily="34" charset="0"/>
                <a:cs typeface="Arial" pitchFamily="34" charset="0"/>
              </a:rPr>
              <a:t>Налоговые доходы</a:t>
            </a:r>
            <a:endParaRPr lang="ru-RU" sz="2000" b="1" u="sng" dirty="0">
              <a:solidFill>
                <a:prstClr val="black"/>
              </a:solidFill>
              <a:latin typeface="Arial" pitchFamily="34" charset="0"/>
              <a:cs typeface="Arial" pitchFamily="34" charset="0"/>
            </a:endParaRPr>
          </a:p>
        </p:txBody>
      </p:sp>
      <p:sp>
        <p:nvSpPr>
          <p:cNvPr id="9" name="Скругленный прямоугольник 18"/>
          <p:cNvSpPr/>
          <p:nvPr/>
        </p:nvSpPr>
        <p:spPr>
          <a:xfrm>
            <a:off x="476110" y="2734782"/>
            <a:ext cx="3352117" cy="1043661"/>
          </a:xfrm>
          <a:prstGeom prst="rect">
            <a:avLst/>
          </a:prstGeom>
          <a:solidFill>
            <a:schemeClr val="accent4">
              <a:lumMod val="20000"/>
              <a:lumOff val="80000"/>
            </a:schemeClr>
          </a:solidFill>
          <a:ln>
            <a:solidFill>
              <a:schemeClr val="bg1"/>
            </a:solidFill>
          </a:ln>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algn="ctr" defTabSz="889000">
              <a:lnSpc>
                <a:spcPct val="90000"/>
              </a:lnSpc>
              <a:spcAft>
                <a:spcPct val="35000"/>
              </a:spcAft>
              <a:defRPr/>
            </a:pPr>
            <a:r>
              <a:rPr lang="ru-RU" sz="2400" dirty="0" smtClean="0">
                <a:solidFill>
                  <a:prstClr val="black"/>
                </a:solidFill>
                <a:latin typeface="Arial" pitchFamily="34" charset="0"/>
                <a:cs typeface="Arial" pitchFamily="34" charset="0"/>
              </a:rPr>
              <a:t>Собственные доходы - </a:t>
            </a:r>
            <a:r>
              <a:rPr lang="ru-RU" sz="2400" b="1" dirty="0">
                <a:solidFill>
                  <a:prstClr val="black"/>
                </a:solidFill>
                <a:latin typeface="Times New Roman" panose="02020603050405020304" pitchFamily="18" charset="0"/>
                <a:cs typeface="Times New Roman" panose="02020603050405020304" pitchFamily="18" charset="0"/>
              </a:rPr>
              <a:t>8 </a:t>
            </a:r>
            <a:r>
              <a:rPr lang="ru-RU" sz="2400" b="1" dirty="0" smtClean="0">
                <a:solidFill>
                  <a:prstClr val="black"/>
                </a:solidFill>
                <a:latin typeface="Times New Roman" panose="02020603050405020304" pitchFamily="18" charset="0"/>
                <a:cs typeface="Times New Roman" panose="02020603050405020304" pitchFamily="18" charset="0"/>
              </a:rPr>
              <a:t>011,9 тыс</a:t>
            </a:r>
            <a:r>
              <a:rPr lang="ru-RU" sz="2400" b="1" u="sng" dirty="0" smtClean="0">
                <a:solidFill>
                  <a:prstClr val="black"/>
                </a:solidFill>
                <a:latin typeface="Arial" pitchFamily="34" charset="0"/>
                <a:cs typeface="Arial" pitchFamily="34" charset="0"/>
              </a:rPr>
              <a:t>. </a:t>
            </a:r>
            <a:r>
              <a:rPr lang="ru-RU" sz="2400" b="1" u="sng" dirty="0">
                <a:solidFill>
                  <a:prstClr val="black"/>
                </a:solidFill>
                <a:latin typeface="Arial" pitchFamily="34" charset="0"/>
                <a:cs typeface="Arial" pitchFamily="34" charset="0"/>
              </a:rPr>
              <a:t>руб.</a:t>
            </a:r>
          </a:p>
        </p:txBody>
      </p:sp>
      <p:sp>
        <p:nvSpPr>
          <p:cNvPr id="11" name="Прямоугольник 10"/>
          <p:cNvSpPr/>
          <p:nvPr/>
        </p:nvSpPr>
        <p:spPr>
          <a:xfrm>
            <a:off x="2139196" y="4208333"/>
            <a:ext cx="1881012" cy="2495637"/>
          </a:xfrm>
          <a:prstGeom prst="rect">
            <a:avLst/>
          </a:prstGeom>
          <a:solidFill>
            <a:schemeClr val="accent4">
              <a:lumMod val="20000"/>
              <a:lumOff val="80000"/>
            </a:schemeClr>
          </a:solidFill>
          <a:ln>
            <a:solidFill>
              <a:schemeClr val="bg1"/>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sz="2000" dirty="0" smtClean="0">
                <a:solidFill>
                  <a:prstClr val="black"/>
                </a:solidFill>
                <a:latin typeface="Arial" pitchFamily="34" charset="0"/>
                <a:cs typeface="Arial" pitchFamily="34" charset="0"/>
              </a:rPr>
              <a:t>Неналоговые доходы</a:t>
            </a:r>
            <a:endParaRPr lang="ru-RU" sz="2000" dirty="0">
              <a:solidFill>
                <a:prstClr val="black"/>
              </a:solidFill>
              <a:latin typeface="Arial" pitchFamily="34" charset="0"/>
              <a:cs typeface="Arial" pitchFamily="34" charset="0"/>
            </a:endParaRPr>
          </a:p>
        </p:txBody>
      </p:sp>
      <p:cxnSp>
        <p:nvCxnSpPr>
          <p:cNvPr id="12" name="Прямая соединительная линия 11"/>
          <p:cNvCxnSpPr/>
          <p:nvPr/>
        </p:nvCxnSpPr>
        <p:spPr>
          <a:xfrm>
            <a:off x="1094080" y="4028152"/>
            <a:ext cx="23782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Скругленный прямоугольник 10"/>
          <p:cNvSpPr/>
          <p:nvPr/>
        </p:nvSpPr>
        <p:spPr>
          <a:xfrm>
            <a:off x="6091106" y="4208333"/>
            <a:ext cx="1423293" cy="2501425"/>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ru-RU" sz="2000" dirty="0">
                <a:solidFill>
                  <a:schemeClr val="tx1"/>
                </a:solidFill>
                <a:latin typeface="Times New Roman" pitchFamily="18" charset="0"/>
                <a:cs typeface="Times New Roman" pitchFamily="18" charset="0"/>
              </a:rPr>
              <a:t>С</a:t>
            </a:r>
            <a:r>
              <a:rPr lang="ru-RU" sz="2000" dirty="0" smtClean="0">
                <a:solidFill>
                  <a:schemeClr val="tx1"/>
                </a:solidFill>
                <a:latin typeface="Times New Roman" pitchFamily="18" charset="0"/>
                <a:cs typeface="Times New Roman" pitchFamily="18" charset="0"/>
              </a:rPr>
              <a:t>убвенции </a:t>
            </a:r>
            <a:r>
              <a:rPr lang="ru-RU" sz="2000" dirty="0">
                <a:solidFill>
                  <a:schemeClr val="tx1"/>
                </a:solidFill>
                <a:latin typeface="Times New Roman" pitchFamily="18" charset="0"/>
                <a:cs typeface="Times New Roman" pitchFamily="18" charset="0"/>
              </a:rPr>
              <a:t>на содержание ВУС </a:t>
            </a:r>
            <a:r>
              <a:rPr lang="ru-RU" sz="2000" dirty="0" smtClean="0">
                <a:solidFill>
                  <a:schemeClr val="tx1"/>
                </a:solidFill>
                <a:latin typeface="Times New Roman" pitchFamily="18" charset="0"/>
                <a:cs typeface="Times New Roman" pitchFamily="18" charset="0"/>
              </a:rPr>
              <a:t>–</a:t>
            </a:r>
            <a:r>
              <a:rPr lang="ru-RU" sz="2000" b="1" dirty="0" smtClean="0">
                <a:solidFill>
                  <a:prstClr val="black"/>
                </a:solidFill>
                <a:latin typeface="Times New Roman" panose="02020603050405020304" pitchFamily="18" charset="0"/>
                <a:cs typeface="Times New Roman" panose="02020603050405020304" pitchFamily="18" charset="0"/>
              </a:rPr>
              <a:t>206,0 </a:t>
            </a:r>
            <a:r>
              <a:rPr lang="ru-RU" sz="2000" b="1" u="sng" dirty="0" smtClean="0">
                <a:solidFill>
                  <a:schemeClr val="tx1"/>
                </a:solidFill>
                <a:latin typeface="Times New Roman" pitchFamily="18" charset="0"/>
                <a:cs typeface="Times New Roman" pitchFamily="18" charset="0"/>
              </a:rPr>
              <a:t>тыс</a:t>
            </a:r>
            <a:r>
              <a:rPr lang="ru-RU" sz="2000" b="1" u="sng" dirty="0">
                <a:solidFill>
                  <a:schemeClr val="tx1"/>
                </a:solidFill>
                <a:latin typeface="Times New Roman" pitchFamily="18" charset="0"/>
                <a:cs typeface="Times New Roman" pitchFamily="18" charset="0"/>
              </a:rPr>
              <a:t>. руб</a:t>
            </a:r>
            <a:r>
              <a:rPr lang="ru-RU" sz="2400" b="1" u="sng" dirty="0">
                <a:solidFill>
                  <a:schemeClr val="tx1"/>
                </a:solidFill>
                <a:latin typeface="Times New Roman" pitchFamily="18" charset="0"/>
                <a:cs typeface="Times New Roman" pitchFamily="18" charset="0"/>
              </a:rPr>
              <a:t>.</a:t>
            </a:r>
          </a:p>
        </p:txBody>
      </p:sp>
      <p:sp>
        <p:nvSpPr>
          <p:cNvPr id="16" name="Скругленный прямоугольник 15"/>
          <p:cNvSpPr/>
          <p:nvPr/>
        </p:nvSpPr>
        <p:spPr>
          <a:xfrm>
            <a:off x="4533319" y="4208333"/>
            <a:ext cx="1450150" cy="2495637"/>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ru-RU" dirty="0">
                <a:solidFill>
                  <a:schemeClr val="tx1"/>
                </a:solidFill>
                <a:latin typeface="Arial" pitchFamily="34" charset="0"/>
                <a:cs typeface="Arial" pitchFamily="34" charset="0"/>
              </a:rPr>
              <a:t> </a:t>
            </a:r>
            <a:r>
              <a:rPr lang="ru-RU" sz="2000" dirty="0">
                <a:solidFill>
                  <a:prstClr val="black"/>
                </a:solidFill>
                <a:latin typeface="Times New Roman" panose="02020603050405020304" pitchFamily="18" charset="0"/>
                <a:cs typeface="Times New Roman" panose="02020603050405020304" pitchFamily="18" charset="0"/>
              </a:rPr>
              <a:t>Дотация на сбалансирование </a:t>
            </a:r>
            <a:r>
              <a:rPr lang="ru-RU" sz="2000" dirty="0" smtClean="0">
                <a:solidFill>
                  <a:prstClr val="black"/>
                </a:solidFill>
                <a:latin typeface="Times New Roman" panose="02020603050405020304" pitchFamily="18" charset="0"/>
                <a:cs typeface="Times New Roman" panose="02020603050405020304" pitchFamily="18" charset="0"/>
              </a:rPr>
              <a:t>бюджета</a:t>
            </a:r>
            <a:r>
              <a:rPr lang="ru-RU" sz="2000" dirty="0" smtClean="0">
                <a:solidFill>
                  <a:schemeClr val="tx1"/>
                </a:solidFill>
                <a:latin typeface="Arial" pitchFamily="34" charset="0"/>
                <a:cs typeface="Arial" pitchFamily="34" charset="0"/>
              </a:rPr>
              <a:t>–</a:t>
            </a:r>
            <a:r>
              <a:rPr lang="ru-RU" sz="2000" b="1" dirty="0" smtClean="0">
                <a:solidFill>
                  <a:prstClr val="black"/>
                </a:solidFill>
                <a:latin typeface="Times New Roman" panose="02020603050405020304" pitchFamily="18" charset="0"/>
                <a:cs typeface="Times New Roman" panose="02020603050405020304" pitchFamily="18" charset="0"/>
              </a:rPr>
              <a:t>1669,9 </a:t>
            </a:r>
            <a:r>
              <a:rPr lang="ru-RU" sz="2000" b="1" u="sng" dirty="0" smtClean="0">
                <a:solidFill>
                  <a:schemeClr val="tx1"/>
                </a:solidFill>
                <a:latin typeface="Arial" pitchFamily="34" charset="0"/>
                <a:cs typeface="Arial" pitchFamily="34" charset="0"/>
              </a:rPr>
              <a:t>тыс</a:t>
            </a:r>
            <a:r>
              <a:rPr lang="ru-RU" sz="2000" b="1" u="sng" dirty="0">
                <a:solidFill>
                  <a:schemeClr val="tx1"/>
                </a:solidFill>
                <a:latin typeface="Arial" pitchFamily="34" charset="0"/>
                <a:cs typeface="Arial" pitchFamily="34" charset="0"/>
              </a:rPr>
              <a:t>. </a:t>
            </a:r>
            <a:r>
              <a:rPr lang="ru-RU" sz="2000" b="1" u="sng" dirty="0" err="1">
                <a:solidFill>
                  <a:schemeClr val="tx1"/>
                </a:solidFill>
                <a:latin typeface="Arial" pitchFamily="34" charset="0"/>
                <a:cs typeface="Arial" pitchFamily="34" charset="0"/>
              </a:rPr>
              <a:t>руб</a:t>
            </a:r>
            <a:endParaRPr lang="ru-RU" sz="2000" b="1" u="sng" dirty="0">
              <a:solidFill>
                <a:schemeClr val="tx1"/>
              </a:solidFill>
              <a:latin typeface="Arial" pitchFamily="34" charset="0"/>
              <a:cs typeface="Arial" pitchFamily="34" charset="0"/>
            </a:endParaRPr>
          </a:p>
        </p:txBody>
      </p:sp>
      <p:sp>
        <p:nvSpPr>
          <p:cNvPr id="17" name="Прямоугольник 16"/>
          <p:cNvSpPr/>
          <p:nvPr/>
        </p:nvSpPr>
        <p:spPr>
          <a:xfrm>
            <a:off x="7641685" y="4182182"/>
            <a:ext cx="2589379" cy="2527577"/>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ru-RU" sz="2000" dirty="0">
                <a:solidFill>
                  <a:prstClr val="black"/>
                </a:solidFill>
                <a:latin typeface="Times New Roman" panose="02020603050405020304" pitchFamily="18" charset="0"/>
                <a:cs typeface="Times New Roman" panose="02020603050405020304" pitchFamily="18" charset="0"/>
              </a:rPr>
              <a:t>Субвенции на выполнение передаваемых полномочий субъектов </a:t>
            </a:r>
            <a:r>
              <a:rPr lang="ru-RU" sz="2000" dirty="0" smtClean="0">
                <a:solidFill>
                  <a:prstClr val="black"/>
                </a:solidFill>
                <a:latin typeface="Times New Roman" panose="02020603050405020304" pitchFamily="18" charset="0"/>
                <a:cs typeface="Times New Roman" panose="02020603050405020304" pitchFamily="18" charset="0"/>
              </a:rPr>
              <a:t>РФ по </a:t>
            </a:r>
            <a:r>
              <a:rPr lang="ru-RU" sz="2000" dirty="0">
                <a:solidFill>
                  <a:prstClr val="black"/>
                </a:solidFill>
                <a:latin typeface="Times New Roman" panose="02020603050405020304" pitchFamily="18" charset="0"/>
                <a:cs typeface="Times New Roman" panose="02020603050405020304" pitchFamily="18" charset="0"/>
              </a:rPr>
              <a:t>административной комиссии</a:t>
            </a:r>
            <a:r>
              <a:rPr lang="ru-RU" sz="2000" b="1" dirty="0" smtClean="0">
                <a:solidFill>
                  <a:schemeClr val="tx1"/>
                </a:solidFill>
              </a:rPr>
              <a:t>– </a:t>
            </a:r>
            <a:r>
              <a:rPr lang="ru-RU" sz="2000" b="1" dirty="0" smtClean="0">
                <a:solidFill>
                  <a:prstClr val="black"/>
                </a:solidFill>
                <a:latin typeface="Times New Roman" panose="02020603050405020304" pitchFamily="18" charset="0"/>
                <a:cs typeface="Times New Roman" panose="02020603050405020304" pitchFamily="18" charset="0"/>
              </a:rPr>
              <a:t>31,7 </a:t>
            </a:r>
            <a:r>
              <a:rPr lang="ru-RU" sz="2000" b="1" dirty="0" smtClean="0">
                <a:solidFill>
                  <a:schemeClr val="tx1"/>
                </a:solidFill>
              </a:rPr>
              <a:t>тыс</a:t>
            </a:r>
            <a:r>
              <a:rPr lang="ru-RU" sz="2000" b="1" dirty="0">
                <a:solidFill>
                  <a:schemeClr val="tx1"/>
                </a:solidFill>
              </a:rPr>
              <a:t>. руб.</a:t>
            </a:r>
          </a:p>
        </p:txBody>
      </p:sp>
      <p:sp>
        <p:nvSpPr>
          <p:cNvPr id="18" name="Прямоугольник 17"/>
          <p:cNvSpPr/>
          <p:nvPr/>
        </p:nvSpPr>
        <p:spPr>
          <a:xfrm>
            <a:off x="10383690" y="4182182"/>
            <a:ext cx="1684217" cy="2527577"/>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r>
              <a:rPr lang="ru-RU" sz="2000" dirty="0">
                <a:solidFill>
                  <a:prstClr val="black"/>
                </a:solidFill>
                <a:latin typeface="Times New Roman" panose="02020603050405020304" pitchFamily="18" charset="0"/>
                <a:cs typeface="Times New Roman" panose="02020603050405020304" pitchFamily="18" charset="0"/>
              </a:rPr>
              <a:t>дотация на выравнивание бюджетной </a:t>
            </a:r>
            <a:r>
              <a:rPr lang="ru-RU" sz="2000" dirty="0" smtClean="0">
                <a:solidFill>
                  <a:prstClr val="black"/>
                </a:solidFill>
                <a:latin typeface="Times New Roman" panose="02020603050405020304" pitchFamily="18" charset="0"/>
                <a:cs typeface="Times New Roman" panose="02020603050405020304" pitchFamily="18" charset="0"/>
              </a:rPr>
              <a:t>обеспеченности </a:t>
            </a:r>
            <a:r>
              <a:rPr lang="ru-RU" sz="2000" b="1" dirty="0" smtClean="0">
                <a:solidFill>
                  <a:schemeClr val="tx1"/>
                </a:solidFill>
              </a:rPr>
              <a:t>– </a:t>
            </a:r>
            <a:r>
              <a:rPr lang="ru-RU" sz="2000" b="1" dirty="0" smtClean="0">
                <a:solidFill>
                  <a:prstClr val="black"/>
                </a:solidFill>
                <a:latin typeface="Times New Roman" panose="02020603050405020304" pitchFamily="18" charset="0"/>
                <a:cs typeface="Times New Roman" panose="02020603050405020304" pitchFamily="18" charset="0"/>
              </a:rPr>
              <a:t>458,9 </a:t>
            </a:r>
            <a:r>
              <a:rPr lang="ru-RU" sz="2000" b="1" dirty="0" smtClean="0">
                <a:solidFill>
                  <a:schemeClr val="tx1"/>
                </a:solidFill>
              </a:rPr>
              <a:t>тыс</a:t>
            </a:r>
            <a:r>
              <a:rPr lang="ru-RU" sz="2000" b="1" dirty="0">
                <a:solidFill>
                  <a:schemeClr val="tx1"/>
                </a:solidFill>
              </a:rPr>
              <a:t>. руб</a:t>
            </a:r>
            <a:r>
              <a:rPr lang="ru-RU" b="1" dirty="0">
                <a:solidFill>
                  <a:schemeClr val="tx1"/>
                </a:solidFill>
              </a:rPr>
              <a:t>.</a:t>
            </a:r>
          </a:p>
        </p:txBody>
      </p:sp>
      <p:cxnSp>
        <p:nvCxnSpPr>
          <p:cNvPr id="19" name="Прямая соединительная линия 18"/>
          <p:cNvCxnSpPr/>
          <p:nvPr/>
        </p:nvCxnSpPr>
        <p:spPr>
          <a:xfrm>
            <a:off x="5258394" y="4002002"/>
            <a:ext cx="59674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6802752" y="3966985"/>
            <a:ext cx="0" cy="3603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5272343" y="4028152"/>
            <a:ext cx="0" cy="3603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11225799" y="4002001"/>
            <a:ext cx="0" cy="3603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8762954" y="3620221"/>
            <a:ext cx="0" cy="5269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400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5"/>
          <p:cNvSpPr txBox="1">
            <a:spLocks/>
          </p:cNvSpPr>
          <p:nvPr/>
        </p:nvSpPr>
        <p:spPr>
          <a:xfrm>
            <a:off x="-93158" y="251431"/>
            <a:ext cx="12970043" cy="51117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3200" u="sng" dirty="0" smtClean="0">
                <a:solidFill>
                  <a:prstClr val="white"/>
                </a:solidFill>
                <a:latin typeface="Arial" pitchFamily="34" charset="0"/>
                <a:cs typeface="Arial" pitchFamily="34" charset="0"/>
              </a:rPr>
              <a:t>Администрация МО «Айрюмовское сельское поселение»</a:t>
            </a:r>
            <a:endParaRPr lang="ru-RU" sz="3200" u="sng" dirty="0">
              <a:solidFill>
                <a:prstClr val="white"/>
              </a:solidFill>
              <a:latin typeface="Arial" pitchFamily="34" charset="0"/>
              <a:cs typeface="Arial" pitchFamily="34" charset="0"/>
            </a:endParaRPr>
          </a:p>
        </p:txBody>
      </p:sp>
      <p:sp>
        <p:nvSpPr>
          <p:cNvPr id="7" name="Скругленный прямоугольник 15"/>
          <p:cNvSpPr/>
          <p:nvPr/>
        </p:nvSpPr>
        <p:spPr>
          <a:xfrm>
            <a:off x="4004830" y="1132651"/>
            <a:ext cx="3690379" cy="862404"/>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algn="ctr" defTabSz="889000">
              <a:lnSpc>
                <a:spcPct val="90000"/>
              </a:lnSpc>
              <a:spcAft>
                <a:spcPct val="35000"/>
              </a:spcAft>
              <a:defRPr/>
            </a:pPr>
            <a:r>
              <a:rPr lang="ru-RU" sz="2400" dirty="0">
                <a:solidFill>
                  <a:prstClr val="black"/>
                </a:solidFill>
                <a:latin typeface="Arial" pitchFamily="34" charset="0"/>
                <a:cs typeface="Arial" pitchFamily="34" charset="0"/>
              </a:rPr>
              <a:t> </a:t>
            </a:r>
            <a:r>
              <a:rPr lang="ru-RU" sz="2800" dirty="0" smtClean="0">
                <a:solidFill>
                  <a:prstClr val="black"/>
                </a:solidFill>
                <a:latin typeface="Arial" pitchFamily="34" charset="0"/>
                <a:cs typeface="Arial" pitchFamily="34" charset="0"/>
              </a:rPr>
              <a:t>Налоговые доходы</a:t>
            </a:r>
            <a:endParaRPr lang="ru-RU" sz="2800" b="1" u="sng" dirty="0">
              <a:solidFill>
                <a:prstClr val="black"/>
              </a:solidFill>
              <a:latin typeface="Arial" pitchFamily="34" charset="0"/>
              <a:cs typeface="Arial" pitchFamily="34" charset="0"/>
            </a:endParaRPr>
          </a:p>
        </p:txBody>
      </p:sp>
      <p:cxnSp>
        <p:nvCxnSpPr>
          <p:cNvPr id="26" name="Прямая соединительная линия 25"/>
          <p:cNvCxnSpPr/>
          <p:nvPr/>
        </p:nvCxnSpPr>
        <p:spPr>
          <a:xfrm flipV="1">
            <a:off x="1506209" y="2392572"/>
            <a:ext cx="9681864" cy="1100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5850020" y="1995055"/>
            <a:ext cx="0" cy="36937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Скругленный прямоугольник 10"/>
          <p:cNvSpPr/>
          <p:nvPr/>
        </p:nvSpPr>
        <p:spPr>
          <a:xfrm>
            <a:off x="9575844" y="2660805"/>
            <a:ext cx="2180727" cy="3404891"/>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lvl="0" algn="ctr"/>
            <a:r>
              <a:rPr lang="ru-RU" sz="2400" dirty="0">
                <a:solidFill>
                  <a:prstClr val="black"/>
                </a:solidFill>
                <a:latin typeface="Times New Roman" panose="02020603050405020304" pitchFamily="18" charset="0"/>
                <a:cs typeface="Times New Roman" panose="02020603050405020304" pitchFamily="18" charset="0"/>
              </a:rPr>
              <a:t>Земельный налог с организаций и физических лиц составил 2 </a:t>
            </a:r>
            <a:r>
              <a:rPr lang="ru-RU" sz="2400" dirty="0" smtClean="0">
                <a:solidFill>
                  <a:prstClr val="black"/>
                </a:solidFill>
                <a:latin typeface="Times New Roman" panose="02020603050405020304" pitchFamily="18" charset="0"/>
                <a:cs typeface="Times New Roman" panose="02020603050405020304" pitchFamily="18" charset="0"/>
              </a:rPr>
              <a:t>240 </a:t>
            </a:r>
            <a:r>
              <a:rPr lang="ru-RU" sz="2400" dirty="0">
                <a:solidFill>
                  <a:prstClr val="black"/>
                </a:solidFill>
                <a:latin typeface="Times New Roman" panose="02020603050405020304" pitchFamily="18" charset="0"/>
                <a:cs typeface="Times New Roman" panose="02020603050405020304" pitchFamily="18" charset="0"/>
              </a:rPr>
              <a:t>тыс. рублей при плане 2 302,2 тыс. рублей</a:t>
            </a:r>
            <a:r>
              <a:rPr lang="ru-RU" sz="2400" dirty="0" smtClean="0">
                <a:solidFill>
                  <a:prstClr val="black"/>
                </a:solidFill>
                <a:latin typeface="Times New Roman" panose="02020603050405020304" pitchFamily="18" charset="0"/>
                <a:cs typeface="Times New Roman" panose="02020603050405020304" pitchFamily="18" charset="0"/>
              </a:rPr>
              <a:t>.</a:t>
            </a:r>
            <a:endParaRPr lang="ru-RU" sz="2400" dirty="0">
              <a:solidFill>
                <a:prstClr val="black"/>
              </a:solidFill>
              <a:latin typeface="Times New Roman" panose="02020603050405020304" pitchFamily="18" charset="0"/>
              <a:cs typeface="Times New Roman" panose="02020603050405020304" pitchFamily="18" charset="0"/>
            </a:endParaRPr>
          </a:p>
        </p:txBody>
      </p:sp>
      <p:sp>
        <p:nvSpPr>
          <p:cNvPr id="30" name="Скругленный прямоугольник 15"/>
          <p:cNvSpPr/>
          <p:nvPr/>
        </p:nvSpPr>
        <p:spPr>
          <a:xfrm>
            <a:off x="516717" y="2683680"/>
            <a:ext cx="2145240" cy="3432254"/>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algn="ctr" defTabSz="889000">
              <a:lnSpc>
                <a:spcPct val="90000"/>
              </a:lnSpc>
              <a:spcAft>
                <a:spcPct val="35000"/>
              </a:spcAft>
              <a:defRPr/>
            </a:pPr>
            <a:r>
              <a:rPr lang="ru-RU" sz="2400" dirty="0">
                <a:solidFill>
                  <a:prstClr val="black"/>
                </a:solidFill>
                <a:latin typeface="Times New Roman" panose="02020603050405020304" pitchFamily="18" charset="0"/>
                <a:cs typeface="Times New Roman" panose="02020603050405020304" pitchFamily="18" charset="0"/>
              </a:rPr>
              <a:t>Налог на доходы с физических лиц поступил в сумме 2 </a:t>
            </a:r>
            <a:r>
              <a:rPr lang="ru-RU" sz="2400" dirty="0" smtClean="0">
                <a:solidFill>
                  <a:prstClr val="black"/>
                </a:solidFill>
                <a:latin typeface="Times New Roman" panose="02020603050405020304" pitchFamily="18" charset="0"/>
                <a:cs typeface="Times New Roman" panose="02020603050405020304" pitchFamily="18" charset="0"/>
              </a:rPr>
              <a:t>572,9 </a:t>
            </a:r>
            <a:r>
              <a:rPr lang="ru-RU" sz="2400" dirty="0">
                <a:solidFill>
                  <a:prstClr val="black"/>
                </a:solidFill>
                <a:latin typeface="Times New Roman" panose="02020603050405020304" pitchFamily="18" charset="0"/>
                <a:cs typeface="Times New Roman" panose="02020603050405020304" pitchFamily="18" charset="0"/>
              </a:rPr>
              <a:t>тыс. рублей при плане 2 204,7 тыс. рублей</a:t>
            </a:r>
            <a:endParaRPr lang="ru-RU" sz="2400" b="1" u="sng" dirty="0">
              <a:solidFill>
                <a:prstClr val="black"/>
              </a:solidFill>
              <a:latin typeface="Arial" pitchFamily="34" charset="0"/>
              <a:cs typeface="Arial" pitchFamily="34" charset="0"/>
            </a:endParaRPr>
          </a:p>
        </p:txBody>
      </p:sp>
      <p:sp>
        <p:nvSpPr>
          <p:cNvPr id="31" name="Прямоугольник 30"/>
          <p:cNvSpPr/>
          <p:nvPr/>
        </p:nvSpPr>
        <p:spPr>
          <a:xfrm>
            <a:off x="4935614" y="2683680"/>
            <a:ext cx="1828812" cy="3432990"/>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sz="2400" dirty="0">
                <a:solidFill>
                  <a:schemeClr val="tx1"/>
                </a:solidFill>
                <a:latin typeface="Times New Roman" panose="02020603050405020304" pitchFamily="18" charset="0"/>
                <a:cs typeface="Times New Roman" panose="02020603050405020304" pitchFamily="18" charset="0"/>
              </a:rPr>
              <a:t>Единый с/х налог- 1 963,8 тыс. рублей при плане 1 963,8 тыс. рублей</a:t>
            </a:r>
            <a:endParaRPr lang="ru-RU" sz="2400" b="1" dirty="0">
              <a:solidFill>
                <a:schemeClr val="tx1"/>
              </a:solidFill>
            </a:endParaRPr>
          </a:p>
        </p:txBody>
      </p:sp>
      <p:cxnSp>
        <p:nvCxnSpPr>
          <p:cNvPr id="32" name="Прямая соединительная линия 31"/>
          <p:cNvCxnSpPr/>
          <p:nvPr/>
        </p:nvCxnSpPr>
        <p:spPr>
          <a:xfrm>
            <a:off x="1506209" y="2392568"/>
            <a:ext cx="0" cy="2760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5850020" y="2376332"/>
            <a:ext cx="0" cy="3302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8329585" y="2376332"/>
            <a:ext cx="0" cy="3583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Скругленный прямоугольник 10"/>
          <p:cNvSpPr/>
          <p:nvPr/>
        </p:nvSpPr>
        <p:spPr>
          <a:xfrm>
            <a:off x="3016332" y="2660809"/>
            <a:ext cx="1579843" cy="3478733"/>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algn="ctr" defTabSz="889000">
              <a:lnSpc>
                <a:spcPct val="90000"/>
              </a:lnSpc>
              <a:spcAft>
                <a:spcPct val="35000"/>
              </a:spcAft>
              <a:defRPr/>
            </a:pPr>
            <a:r>
              <a:rPr lang="ru-RU" sz="2400" dirty="0">
                <a:solidFill>
                  <a:prstClr val="black"/>
                </a:solidFill>
                <a:latin typeface="Times New Roman" panose="02020603050405020304" pitchFamily="18" charset="0"/>
                <a:cs typeface="Times New Roman" panose="02020603050405020304" pitchFamily="18" charset="0"/>
              </a:rPr>
              <a:t>Акцизы – 944,6 тыс. рублей при плане 845,3 тыс. рублей</a:t>
            </a:r>
            <a:endParaRPr lang="ru-RU" sz="2400" b="1" u="sng" dirty="0">
              <a:solidFill>
                <a:prstClr val="black"/>
              </a:solidFill>
              <a:latin typeface="Arial" pitchFamily="34" charset="0"/>
              <a:cs typeface="Arial" pitchFamily="34" charset="0"/>
            </a:endParaRPr>
          </a:p>
        </p:txBody>
      </p:sp>
      <p:cxnSp>
        <p:nvCxnSpPr>
          <p:cNvPr id="36" name="Прямая соединительная линия 35"/>
          <p:cNvCxnSpPr/>
          <p:nvPr/>
        </p:nvCxnSpPr>
        <p:spPr>
          <a:xfrm>
            <a:off x="3806253" y="2400177"/>
            <a:ext cx="0" cy="3042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Прямоугольник 36"/>
          <p:cNvSpPr/>
          <p:nvPr/>
        </p:nvSpPr>
        <p:spPr>
          <a:xfrm>
            <a:off x="7052305" y="2660809"/>
            <a:ext cx="2250847" cy="3404887"/>
          </a:xfrm>
          <a:prstGeom prst="rect">
            <a:avLst/>
          </a:prstGeom>
          <a:solidFill>
            <a:schemeClr val="accent4">
              <a:lumMod val="20000"/>
              <a:lumOff val="80000"/>
            </a:schemeClr>
          </a:solidFill>
          <a:ln>
            <a:solidFill>
              <a:schemeClr val="tx1"/>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sz="2400" dirty="0">
                <a:solidFill>
                  <a:prstClr val="black"/>
                </a:solidFill>
                <a:latin typeface="Times New Roman" panose="02020603050405020304" pitchFamily="18" charset="0"/>
                <a:cs typeface="Times New Roman" panose="02020603050405020304" pitchFamily="18" charset="0"/>
              </a:rPr>
              <a:t>Налог на имущество физических лиц составил </a:t>
            </a:r>
            <a:r>
              <a:rPr lang="ru-RU" sz="2400" dirty="0" smtClean="0">
                <a:solidFill>
                  <a:prstClr val="black"/>
                </a:solidFill>
                <a:latin typeface="Times New Roman" panose="02020603050405020304" pitchFamily="18" charset="0"/>
                <a:cs typeface="Times New Roman" panose="02020603050405020304" pitchFamily="18" charset="0"/>
              </a:rPr>
              <a:t>206 </a:t>
            </a:r>
            <a:r>
              <a:rPr lang="ru-RU" sz="2400" dirty="0">
                <a:solidFill>
                  <a:prstClr val="black"/>
                </a:solidFill>
                <a:latin typeface="Times New Roman" panose="02020603050405020304" pitchFamily="18" charset="0"/>
                <a:cs typeface="Times New Roman" panose="02020603050405020304" pitchFamily="18" charset="0"/>
              </a:rPr>
              <a:t>тыс. рублей при плане 201,0 </a:t>
            </a:r>
            <a:r>
              <a:rPr lang="ru-RU" sz="2400" dirty="0" err="1">
                <a:solidFill>
                  <a:prstClr val="black"/>
                </a:solidFill>
                <a:latin typeface="Times New Roman" panose="02020603050405020304" pitchFamily="18" charset="0"/>
                <a:cs typeface="Times New Roman" panose="02020603050405020304" pitchFamily="18" charset="0"/>
              </a:rPr>
              <a:t>тыс</a:t>
            </a:r>
            <a:r>
              <a:rPr lang="ru-RU" sz="2400" dirty="0">
                <a:solidFill>
                  <a:prstClr val="black"/>
                </a:solidFill>
                <a:latin typeface="Times New Roman" panose="02020603050405020304" pitchFamily="18" charset="0"/>
                <a:cs typeface="Times New Roman" panose="02020603050405020304" pitchFamily="18" charset="0"/>
              </a:rPr>
              <a:t> . рублей</a:t>
            </a:r>
            <a:endParaRPr lang="ru-RU" sz="2400" b="1" dirty="0">
              <a:solidFill>
                <a:prstClr val="black"/>
              </a:solidFill>
            </a:endParaRPr>
          </a:p>
        </p:txBody>
      </p:sp>
      <p:cxnSp>
        <p:nvCxnSpPr>
          <p:cNvPr id="38" name="Прямая соединительная линия 37"/>
          <p:cNvCxnSpPr/>
          <p:nvPr/>
        </p:nvCxnSpPr>
        <p:spPr>
          <a:xfrm>
            <a:off x="11202588" y="2389667"/>
            <a:ext cx="0" cy="3449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88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3" name="Прямая соединительная линия 22"/>
          <p:cNvCxnSpPr/>
          <p:nvPr/>
        </p:nvCxnSpPr>
        <p:spPr>
          <a:xfrm flipH="1">
            <a:off x="5612386" y="2296620"/>
            <a:ext cx="0" cy="3603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Заголовок 5"/>
          <p:cNvSpPr txBox="1">
            <a:spLocks/>
          </p:cNvSpPr>
          <p:nvPr/>
        </p:nvSpPr>
        <p:spPr>
          <a:xfrm>
            <a:off x="-393915" y="243473"/>
            <a:ext cx="12970043" cy="51117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3200" u="sng" dirty="0" smtClean="0">
                <a:solidFill>
                  <a:prstClr val="white"/>
                </a:solidFill>
                <a:latin typeface="Arial" pitchFamily="34" charset="0"/>
                <a:cs typeface="Arial" pitchFamily="34" charset="0"/>
              </a:rPr>
              <a:t>Администрация МО «Айрюмовское сельское поселение»</a:t>
            </a:r>
            <a:endParaRPr lang="ru-RU" sz="3200" u="sng" dirty="0">
              <a:solidFill>
                <a:prstClr val="white"/>
              </a:solidFill>
              <a:latin typeface="Arial" pitchFamily="34" charset="0"/>
              <a:cs typeface="Arial" pitchFamily="34" charset="0"/>
            </a:endParaRPr>
          </a:p>
        </p:txBody>
      </p:sp>
      <p:sp>
        <p:nvSpPr>
          <p:cNvPr id="11" name="Прямоугольник 10"/>
          <p:cNvSpPr/>
          <p:nvPr/>
        </p:nvSpPr>
        <p:spPr>
          <a:xfrm>
            <a:off x="3547797" y="1150458"/>
            <a:ext cx="4461085" cy="1129514"/>
          </a:xfrm>
          <a:prstGeom prst="rect">
            <a:avLst/>
          </a:prstGeom>
          <a:solidFill>
            <a:schemeClr val="accent4">
              <a:lumMod val="20000"/>
              <a:lumOff val="80000"/>
            </a:schemeClr>
          </a:solidFill>
          <a:ln>
            <a:solidFill>
              <a:schemeClr val="bg1"/>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r>
              <a:rPr lang="ru-RU" sz="2800" dirty="0" smtClean="0">
                <a:solidFill>
                  <a:prstClr val="black"/>
                </a:solidFill>
                <a:latin typeface="Arial" pitchFamily="34" charset="0"/>
                <a:cs typeface="Arial" pitchFamily="34" charset="0"/>
              </a:rPr>
              <a:t>Неналоговые доходы</a:t>
            </a:r>
            <a:endParaRPr lang="ru-RU" sz="2800" dirty="0">
              <a:solidFill>
                <a:prstClr val="black"/>
              </a:solidFill>
              <a:latin typeface="Arial" pitchFamily="34" charset="0"/>
              <a:cs typeface="Arial" pitchFamily="34" charset="0"/>
            </a:endParaRPr>
          </a:p>
        </p:txBody>
      </p:sp>
      <p:cxnSp>
        <p:nvCxnSpPr>
          <p:cNvPr id="26" name="Прямая соединительная линия 25"/>
          <p:cNvCxnSpPr/>
          <p:nvPr/>
        </p:nvCxnSpPr>
        <p:spPr>
          <a:xfrm>
            <a:off x="1983823" y="2656982"/>
            <a:ext cx="739339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Скругленный прямоугольник 15"/>
          <p:cNvSpPr/>
          <p:nvPr/>
        </p:nvSpPr>
        <p:spPr>
          <a:xfrm>
            <a:off x="1177952" y="2963242"/>
            <a:ext cx="2087762" cy="2071894"/>
          </a:xfrm>
          <a:prstGeom prst="rect">
            <a:avLst/>
          </a:prstGeom>
          <a:solidFill>
            <a:schemeClr val="accent4">
              <a:lumMod val="20000"/>
              <a:lumOff val="80000"/>
            </a:schemeClr>
          </a:solidFill>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lvl="0" algn="ctr"/>
            <a:r>
              <a:rPr lang="ru-RU" sz="2400" dirty="0">
                <a:solidFill>
                  <a:prstClr val="black"/>
                </a:solidFill>
                <a:latin typeface="Times New Roman" panose="02020603050405020304" pitchFamily="18" charset="0"/>
                <a:cs typeface="Times New Roman" panose="02020603050405020304" pitchFamily="18" charset="0"/>
              </a:rPr>
              <a:t>Штрафы - 1,0 тыс. рублей</a:t>
            </a:r>
          </a:p>
        </p:txBody>
      </p:sp>
      <p:cxnSp>
        <p:nvCxnSpPr>
          <p:cNvPr id="32" name="Прямая соединительная линия 31"/>
          <p:cNvCxnSpPr/>
          <p:nvPr/>
        </p:nvCxnSpPr>
        <p:spPr>
          <a:xfrm>
            <a:off x="1983823" y="2687148"/>
            <a:ext cx="0" cy="2760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9377216" y="2691681"/>
            <a:ext cx="0" cy="27609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Скругленный прямоугольник 10"/>
          <p:cNvSpPr/>
          <p:nvPr/>
        </p:nvSpPr>
        <p:spPr>
          <a:xfrm>
            <a:off x="3803134" y="2963243"/>
            <a:ext cx="3618503" cy="2071894"/>
          </a:xfrm>
          <a:prstGeom prst="rect">
            <a:avLst/>
          </a:prstGeom>
          <a:solidFill>
            <a:schemeClr val="accent4">
              <a:lumMod val="20000"/>
              <a:lumOff val="80000"/>
            </a:schemeClr>
          </a:solidFill>
          <a:ln>
            <a:solidFill>
              <a:schemeClr val="bg1"/>
            </a:solidFill>
          </a:ln>
        </p:spPr>
        <p:style>
          <a:lnRef idx="0">
            <a:schemeClr val="accent3"/>
          </a:lnRef>
          <a:fillRef idx="3">
            <a:schemeClr val="accent3"/>
          </a:fillRef>
          <a:effectRef idx="3">
            <a:schemeClr val="accent3"/>
          </a:effectRef>
          <a:fontRef idx="minor">
            <a:schemeClr val="lt1"/>
          </a:fontRef>
        </p:style>
        <p:txBody>
          <a:bodyPr lIns="76200" tIns="76200" rIns="76200" bIns="76200" spcCol="1270" anchor="ctr"/>
          <a:lstStyle/>
          <a:p>
            <a:pPr lvl="0" algn="ctr"/>
            <a:r>
              <a:rPr lang="ru-RU" sz="2400" dirty="0">
                <a:solidFill>
                  <a:prstClr val="black"/>
                </a:solidFill>
                <a:latin typeface="Times New Roman" panose="02020603050405020304" pitchFamily="18" charset="0"/>
                <a:cs typeface="Times New Roman" panose="02020603050405020304" pitchFamily="18" charset="0"/>
              </a:rPr>
              <a:t>Доходы от использования имущества, находящихся в государственной собственности – 18,0 тыс. рублей</a:t>
            </a:r>
          </a:p>
        </p:txBody>
      </p:sp>
      <p:cxnSp>
        <p:nvCxnSpPr>
          <p:cNvPr id="36" name="Прямая соединительная линия 35"/>
          <p:cNvCxnSpPr>
            <a:endCxn id="35" idx="0"/>
          </p:cNvCxnSpPr>
          <p:nvPr/>
        </p:nvCxnSpPr>
        <p:spPr>
          <a:xfrm>
            <a:off x="5612386" y="2676791"/>
            <a:ext cx="0" cy="2864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Прямоугольник 36"/>
          <p:cNvSpPr/>
          <p:nvPr/>
        </p:nvSpPr>
        <p:spPr>
          <a:xfrm>
            <a:off x="7809856" y="2963242"/>
            <a:ext cx="3068457" cy="2071896"/>
          </a:xfrm>
          <a:prstGeom prst="rect">
            <a:avLst/>
          </a:prstGeom>
          <a:solidFill>
            <a:schemeClr val="accent4">
              <a:lumMod val="20000"/>
              <a:lumOff val="80000"/>
            </a:schemeClr>
          </a:solidFill>
          <a:ln>
            <a:solidFill>
              <a:schemeClr val="bg1"/>
            </a:solidFill>
          </a:ln>
        </p:spPr>
        <p:style>
          <a:lnRef idx="0">
            <a:schemeClr val="accent3"/>
          </a:lnRef>
          <a:fillRef idx="3">
            <a:schemeClr val="accent3"/>
          </a:fillRef>
          <a:effectRef idx="3">
            <a:schemeClr val="accent3"/>
          </a:effectRef>
          <a:fontRef idx="minor">
            <a:schemeClr val="lt1"/>
          </a:fontRef>
        </p:style>
        <p:txBody>
          <a:bodyPr anchor="ctr"/>
          <a:lstStyle/>
          <a:p>
            <a:pPr lvl="0" algn="ctr"/>
            <a:r>
              <a:rPr lang="ru-RU" sz="2400" dirty="0">
                <a:solidFill>
                  <a:prstClr val="black"/>
                </a:solidFill>
                <a:latin typeface="Times New Roman" panose="02020603050405020304" pitchFamily="18" charset="0"/>
                <a:cs typeface="Times New Roman" panose="02020603050405020304" pitchFamily="18" charset="0"/>
              </a:rPr>
              <a:t>Прочие неналоговые доходы в бюджет сельского поселения – 65,7 тыс. рублей</a:t>
            </a:r>
          </a:p>
        </p:txBody>
      </p:sp>
    </p:spTree>
    <p:extLst>
      <p:ext uri="{BB962C8B-B14F-4D97-AF65-F5344CB8AC3E}">
        <p14:creationId xmlns:p14="http://schemas.microsoft.com/office/powerpoint/2010/main" val="207052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331513153"/>
              </p:ext>
            </p:extLst>
          </p:nvPr>
        </p:nvGraphicFramePr>
        <p:xfrm>
          <a:off x="467543" y="260648"/>
          <a:ext cx="9398351" cy="5923584"/>
        </p:xfrm>
        <a:graphic>
          <a:graphicData uri="http://schemas.openxmlformats.org/drawingml/2006/chart">
            <c:chart xmlns:c="http://schemas.openxmlformats.org/drawingml/2006/chart" xmlns:r="http://schemas.openxmlformats.org/officeDocument/2006/relationships" r:id="rId2"/>
          </a:graphicData>
        </a:graphic>
      </p:graphicFrame>
      <p:pic>
        <p:nvPicPr>
          <p:cNvPr id="24579" name="Picture 3" descr="C:\Users\User\Desktop\104124703-russian-rubles-coins-on-the-calcul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315" y="239548"/>
            <a:ext cx="3397669" cy="26377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7928" y="3783724"/>
            <a:ext cx="4385396" cy="1384995"/>
          </a:xfrm>
          <a:prstGeom prst="rect">
            <a:avLst/>
          </a:prstGeom>
          <a:noFill/>
        </p:spPr>
        <p:txBody>
          <a:bodyPr wrap="square" rtlCol="0">
            <a:spAutoFit/>
          </a:bodyPr>
          <a:lstStyle/>
          <a:p>
            <a:r>
              <a:rPr lang="ru-RU" sz="2800" dirty="0" smtClean="0">
                <a:solidFill>
                  <a:schemeClr val="bg1">
                    <a:lumMod val="95000"/>
                  </a:schemeClr>
                </a:solidFill>
              </a:rPr>
              <a:t>2017год -9519,7 </a:t>
            </a:r>
            <a:r>
              <a:rPr lang="ru-RU" sz="2800" dirty="0" err="1" smtClean="0">
                <a:solidFill>
                  <a:schemeClr val="bg1">
                    <a:lumMod val="95000"/>
                  </a:schemeClr>
                </a:solidFill>
              </a:rPr>
              <a:t>тыс.руб</a:t>
            </a:r>
            <a:endParaRPr lang="ru-RU" sz="2800" dirty="0" smtClean="0">
              <a:solidFill>
                <a:schemeClr val="bg1">
                  <a:lumMod val="95000"/>
                </a:schemeClr>
              </a:solidFill>
            </a:endParaRPr>
          </a:p>
          <a:p>
            <a:r>
              <a:rPr lang="ru-RU" sz="2800" dirty="0" smtClean="0">
                <a:solidFill>
                  <a:schemeClr val="bg1">
                    <a:lumMod val="95000"/>
                  </a:schemeClr>
                </a:solidFill>
              </a:rPr>
              <a:t>2018 год - 8138,6 тыс. </a:t>
            </a:r>
            <a:r>
              <a:rPr lang="ru-RU" sz="2800" dirty="0" err="1" smtClean="0">
                <a:solidFill>
                  <a:schemeClr val="bg1">
                    <a:lumMod val="95000"/>
                  </a:schemeClr>
                </a:solidFill>
              </a:rPr>
              <a:t>руб</a:t>
            </a:r>
            <a:endParaRPr lang="ru-RU" sz="2800" dirty="0" smtClean="0">
              <a:solidFill>
                <a:schemeClr val="bg1">
                  <a:lumMod val="95000"/>
                </a:schemeClr>
              </a:solidFill>
            </a:endParaRPr>
          </a:p>
          <a:p>
            <a:r>
              <a:rPr lang="ru-RU" sz="2800" dirty="0" smtClean="0">
                <a:solidFill>
                  <a:schemeClr val="bg1">
                    <a:lumMod val="95000"/>
                  </a:schemeClr>
                </a:solidFill>
              </a:rPr>
              <a:t>2019год – 9975,0 тыс. </a:t>
            </a:r>
            <a:r>
              <a:rPr lang="ru-RU" sz="2800" dirty="0" err="1" smtClean="0">
                <a:solidFill>
                  <a:schemeClr val="bg1">
                    <a:lumMod val="95000"/>
                  </a:schemeClr>
                </a:solidFill>
              </a:rPr>
              <a:t>руб</a:t>
            </a:r>
            <a:endParaRPr lang="ru-RU" sz="2800" dirty="0">
              <a:solidFill>
                <a:schemeClr val="bg1">
                  <a:lumMod val="95000"/>
                </a:schemeClr>
              </a:solidFill>
            </a:endParaRPr>
          </a:p>
        </p:txBody>
      </p:sp>
    </p:spTree>
    <p:extLst>
      <p:ext uri="{BB962C8B-B14F-4D97-AF65-F5344CB8AC3E}">
        <p14:creationId xmlns:p14="http://schemas.microsoft.com/office/powerpoint/2010/main" val="4271438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051736413"/>
              </p:ext>
            </p:extLst>
          </p:nvPr>
        </p:nvGraphicFramePr>
        <p:xfrm>
          <a:off x="297795" y="961697"/>
          <a:ext cx="6481377" cy="539735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948152" y="273719"/>
            <a:ext cx="6303003" cy="584775"/>
          </a:xfrm>
          <a:prstGeom prst="rect">
            <a:avLst/>
          </a:prstGeom>
          <a:noFill/>
        </p:spPr>
        <p:txBody>
          <a:bodyPr wrap="square" rtlCol="0">
            <a:spAutoFit/>
          </a:bodyPr>
          <a:lstStyle/>
          <a:p>
            <a:r>
              <a:rPr lang="ru-RU" sz="3200" b="1" u="sng" dirty="0" smtClean="0">
                <a:solidFill>
                  <a:schemeClr val="bg1">
                    <a:lumMod val="95000"/>
                  </a:schemeClr>
                </a:solidFill>
              </a:rPr>
              <a:t>РАСХОДЫ БЮДЖЕТА, ТЫС. РУБ</a:t>
            </a:r>
            <a:endParaRPr lang="ru-RU" sz="3200" b="1" u="sng" dirty="0">
              <a:solidFill>
                <a:schemeClr val="bg1">
                  <a:lumMod val="95000"/>
                </a:schemeClr>
              </a:solidFill>
            </a:endParaRPr>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012"/>
          <a:stretch/>
        </p:blipFill>
        <p:spPr bwMode="auto">
          <a:xfrm>
            <a:off x="7025014" y="1166649"/>
            <a:ext cx="4452283" cy="4713890"/>
          </a:xfrm>
          <a:prstGeom prst="rect">
            <a:avLst/>
          </a:prstGeom>
          <a:solidFill>
            <a:schemeClr val="tx2">
              <a:lumMod val="40000"/>
              <a:lumOff val="60000"/>
            </a:schemeClr>
          </a:solidFill>
          <a:ln w="9525">
            <a:solidFill>
              <a:schemeClr val="tx1"/>
            </a:solidFill>
            <a:miter lim="800000"/>
            <a:headEnd/>
            <a:tailEnd/>
          </a:ln>
          <a:effectLst/>
        </p:spPr>
      </p:pic>
    </p:spTree>
    <p:extLst>
      <p:ext uri="{BB962C8B-B14F-4D97-AF65-F5344CB8AC3E}">
        <p14:creationId xmlns:p14="http://schemas.microsoft.com/office/powerpoint/2010/main" val="3898169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Прямоугольник 4"/>
          <p:cNvSpPr/>
          <p:nvPr/>
        </p:nvSpPr>
        <p:spPr>
          <a:xfrm>
            <a:off x="621792" y="259437"/>
            <a:ext cx="11570208" cy="6186309"/>
          </a:xfrm>
          <a:prstGeom prst="rect">
            <a:avLst/>
          </a:prstGeom>
        </p:spPr>
        <p:txBody>
          <a:bodyPr wrap="square">
            <a:spAutoFit/>
          </a:bodyPr>
          <a:lstStyle/>
          <a:p>
            <a:r>
              <a:rPr lang="ru-RU" sz="3600" dirty="0" smtClean="0">
                <a:ln>
                  <a:solidFill>
                    <a:schemeClr val="tx1"/>
                  </a:solidFill>
                </a:ln>
                <a:solidFill>
                  <a:schemeClr val="bg1">
                    <a:lumMod val="50000"/>
                  </a:schemeClr>
                </a:solidFill>
                <a:effectLst>
                  <a:innerShdw blurRad="63500" dist="50800" dir="18900000">
                    <a:schemeClr val="bg2">
                      <a:alpha val="50000"/>
                    </a:schemeClr>
                  </a:innerShdw>
                </a:effectLst>
                <a:latin typeface="Arial Black" panose="020B0A04020102020204" pitchFamily="34" charset="0"/>
              </a:rPr>
              <a:t>   </a:t>
            </a:r>
            <a:r>
              <a:rPr lang="ru-RU" sz="3600" u="sng" dirty="0" smtClean="0">
                <a:ln>
                  <a:solidFill>
                    <a:schemeClr val="bg1"/>
                  </a:solidFill>
                </a:ln>
                <a:solidFill>
                  <a:schemeClr val="accent4">
                    <a:lumMod val="40000"/>
                    <a:lumOff val="60000"/>
                  </a:schemeClr>
                </a:solidFill>
                <a:effectLst>
                  <a:innerShdw blurRad="63500" dist="50800" dir="18900000">
                    <a:schemeClr val="bg2">
                      <a:alpha val="50000"/>
                    </a:schemeClr>
                  </a:innerShdw>
                </a:effectLst>
                <a:latin typeface="Arial Black" panose="020B0A04020102020204" pitchFamily="34" charset="0"/>
              </a:rPr>
              <a:t>Основная стратегическая цель </a:t>
            </a:r>
            <a:r>
              <a:rPr lang="ru-RU" sz="3600" u="sng" dirty="0">
                <a:ln>
                  <a:solidFill>
                    <a:schemeClr val="bg1"/>
                  </a:solidFill>
                </a:ln>
                <a:solidFill>
                  <a:schemeClr val="accent4">
                    <a:lumMod val="40000"/>
                    <a:lumOff val="60000"/>
                  </a:schemeClr>
                </a:solidFill>
                <a:effectLst>
                  <a:innerShdw blurRad="63500" dist="50800" dir="18900000">
                    <a:schemeClr val="bg2">
                      <a:alpha val="50000"/>
                    </a:schemeClr>
                  </a:innerShdw>
                </a:effectLst>
                <a:latin typeface="Arial Black" panose="020B0A04020102020204" pitchFamily="34" charset="0"/>
              </a:rPr>
              <a:t>администрации </a:t>
            </a:r>
            <a:r>
              <a:rPr lang="ru-RU" sz="3600" u="sng" dirty="0" smtClean="0">
                <a:ln>
                  <a:solidFill>
                    <a:schemeClr val="bg1"/>
                  </a:solidFill>
                </a:ln>
                <a:solidFill>
                  <a:schemeClr val="accent4">
                    <a:lumMod val="40000"/>
                    <a:lumOff val="60000"/>
                  </a:schemeClr>
                </a:solidFill>
                <a:effectLst>
                  <a:innerShdw blurRad="63500" dist="50800" dir="18900000">
                    <a:schemeClr val="bg2">
                      <a:alpha val="50000"/>
                    </a:schemeClr>
                  </a:innerShdw>
                </a:effectLst>
                <a:latin typeface="Arial Black" panose="020B0A04020102020204" pitchFamily="34" charset="0"/>
              </a:rPr>
              <a:t>поселения: </a:t>
            </a:r>
          </a:p>
          <a:p>
            <a:r>
              <a:rPr lang="ru-RU" sz="3600" dirty="0" smtClean="0">
                <a:ln>
                  <a:solidFill>
                    <a:schemeClr val="tx1"/>
                  </a:solidFill>
                </a:ln>
                <a:solidFill>
                  <a:schemeClr val="bg1">
                    <a:lumMod val="95000"/>
                  </a:schemeClr>
                </a:solidFill>
                <a:effectLst>
                  <a:innerShdw blurRad="63500" dist="50800" dir="18900000">
                    <a:schemeClr val="bg2">
                      <a:alpha val="50000"/>
                    </a:schemeClr>
                  </a:innerShdw>
                </a:effectLst>
                <a:latin typeface="Arial Black" panose="020B0A04020102020204" pitchFamily="34" charset="0"/>
              </a:rPr>
              <a:t>- повышение </a:t>
            </a:r>
            <a:r>
              <a:rPr lang="ru-RU" sz="3600" dirty="0">
                <a:ln>
                  <a:solidFill>
                    <a:schemeClr val="tx1"/>
                  </a:solidFill>
                </a:ln>
                <a:solidFill>
                  <a:schemeClr val="bg1">
                    <a:lumMod val="95000"/>
                  </a:schemeClr>
                </a:solidFill>
                <a:effectLst>
                  <a:innerShdw blurRad="63500" dist="50800" dir="18900000">
                    <a:schemeClr val="bg2">
                      <a:alpha val="50000"/>
                    </a:schemeClr>
                  </a:innerShdw>
                </a:effectLst>
                <a:latin typeface="Arial Black" panose="020B0A04020102020204" pitchFamily="34" charset="0"/>
              </a:rPr>
              <a:t>качества жизни жителей поселения за счет бесперебойного функционирования всех систем жизнеобеспечения и их дальнейшего развития, социальной стабильности, сбалансированности бюджета поселения, повышения эффективности бюджетных расходов и исполнения расходных обязательств.</a:t>
            </a:r>
          </a:p>
        </p:txBody>
      </p:sp>
    </p:spTree>
    <p:extLst>
      <p:ext uri="{BB962C8B-B14F-4D97-AF65-F5344CB8AC3E}">
        <p14:creationId xmlns:p14="http://schemas.microsoft.com/office/powerpoint/2010/main" val="926190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705725" y="301883"/>
            <a:ext cx="3387338" cy="523220"/>
          </a:xfrm>
          <a:prstGeom prst="rect">
            <a:avLst/>
          </a:prstGeom>
          <a:noFill/>
        </p:spPr>
        <p:txBody>
          <a:bodyPr wrap="none" rtlCol="0">
            <a:spAutoFit/>
          </a:bodyPr>
          <a:lstStyle/>
          <a:p>
            <a:r>
              <a:rPr lang="ru-RU" sz="2800" b="1" dirty="0" smtClean="0">
                <a:solidFill>
                  <a:schemeClr val="bg1"/>
                </a:solidFill>
              </a:rPr>
              <a:t>РАСХОДЫ БЮДЖЕТА</a:t>
            </a:r>
            <a:endParaRPr lang="ru-RU" sz="2800" b="1" dirty="0">
              <a:solidFill>
                <a:schemeClr val="bg1"/>
              </a:solidFill>
            </a:endParaRPr>
          </a:p>
        </p:txBody>
      </p:sp>
      <p:graphicFrame>
        <p:nvGraphicFramePr>
          <p:cNvPr id="5" name="Объект 3"/>
          <p:cNvGraphicFramePr>
            <a:graphicFrameLocks/>
          </p:cNvGraphicFramePr>
          <p:nvPr>
            <p:extLst>
              <p:ext uri="{D42A27DB-BD31-4B8C-83A1-F6EECF244321}">
                <p14:modId xmlns:p14="http://schemas.microsoft.com/office/powerpoint/2010/main" val="2544566533"/>
              </p:ext>
            </p:extLst>
          </p:nvPr>
        </p:nvGraphicFramePr>
        <p:xfrm>
          <a:off x="990829" y="1187994"/>
          <a:ext cx="10243231" cy="47425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0356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129124729"/>
              </p:ext>
            </p:extLst>
          </p:nvPr>
        </p:nvGraphicFramePr>
        <p:xfrm>
          <a:off x="479577" y="705092"/>
          <a:ext cx="10806046" cy="5892669"/>
        </p:xfrm>
        <a:graphic>
          <a:graphicData uri="http://schemas.openxmlformats.org/drawingml/2006/table">
            <a:tbl>
              <a:tblPr firstRow="1" bandRow="1">
                <a:tableStyleId>{5C22544A-7EE6-4342-B048-85BDC9FD1C3A}</a:tableStyleId>
              </a:tblPr>
              <a:tblGrid>
                <a:gridCol w="7509393"/>
                <a:gridCol w="3296653"/>
              </a:tblGrid>
              <a:tr h="365908">
                <a:tc>
                  <a:txBody>
                    <a:bodyPr/>
                    <a:lstStyle/>
                    <a:p>
                      <a:pPr algn="ctr"/>
                      <a:r>
                        <a:rPr lang="ru-RU" dirty="0" smtClean="0">
                          <a:solidFill>
                            <a:schemeClr val="accent4">
                              <a:lumMod val="20000"/>
                              <a:lumOff val="80000"/>
                            </a:schemeClr>
                          </a:solidFill>
                          <a:latin typeface="Times New Roman" pitchFamily="18" charset="0"/>
                          <a:cs typeface="Times New Roman" pitchFamily="18" charset="0"/>
                        </a:rPr>
                        <a:t>Наименование</a:t>
                      </a:r>
                      <a:r>
                        <a:rPr lang="ru-RU" baseline="0" dirty="0" smtClean="0">
                          <a:solidFill>
                            <a:schemeClr val="accent4">
                              <a:lumMod val="20000"/>
                              <a:lumOff val="80000"/>
                            </a:schemeClr>
                          </a:solidFill>
                          <a:latin typeface="Times New Roman" pitchFamily="18" charset="0"/>
                          <a:cs typeface="Times New Roman" pitchFamily="18" charset="0"/>
                        </a:rPr>
                        <a:t> показателя</a:t>
                      </a:r>
                      <a:endParaRPr lang="ru-RU" dirty="0">
                        <a:solidFill>
                          <a:schemeClr val="accent4">
                            <a:lumMod val="20000"/>
                            <a:lumOff val="80000"/>
                          </a:schemeClr>
                        </a:solidFill>
                        <a:latin typeface="Times New Roman" pitchFamily="18" charset="0"/>
                        <a:cs typeface="Times New Roman" pitchFamily="18" charset="0"/>
                      </a:endParaRPr>
                    </a:p>
                  </a:txBody>
                  <a:tcPr/>
                </a:tc>
                <a:tc>
                  <a:txBody>
                    <a:bodyPr/>
                    <a:lstStyle/>
                    <a:p>
                      <a:pPr algn="ctr"/>
                      <a:r>
                        <a:rPr lang="ru-RU" sz="2000" dirty="0" smtClean="0">
                          <a:solidFill>
                            <a:schemeClr val="accent4">
                              <a:lumMod val="20000"/>
                              <a:lumOff val="80000"/>
                            </a:schemeClr>
                          </a:solidFill>
                          <a:latin typeface="Times New Roman" pitchFamily="18" charset="0"/>
                          <a:cs typeface="Times New Roman" pitchFamily="18" charset="0"/>
                        </a:rPr>
                        <a:t>2019 год</a:t>
                      </a:r>
                      <a:endParaRPr lang="ru-RU" sz="2000" dirty="0">
                        <a:solidFill>
                          <a:schemeClr val="accent4">
                            <a:lumMod val="20000"/>
                            <a:lumOff val="80000"/>
                          </a:schemeClr>
                        </a:solidFill>
                        <a:latin typeface="Times New Roman" pitchFamily="18" charset="0"/>
                        <a:cs typeface="Times New Roman" pitchFamily="18" charset="0"/>
                      </a:endParaRPr>
                    </a:p>
                  </a:txBody>
                  <a:tcPr/>
                </a:tc>
              </a:tr>
              <a:tr h="366522">
                <a:tc>
                  <a:txBody>
                    <a:bodyPr/>
                    <a:lstStyle/>
                    <a:p>
                      <a:r>
                        <a:rPr lang="ru-RU" sz="2000" b="1" i="1" dirty="0" smtClean="0">
                          <a:solidFill>
                            <a:schemeClr val="tx1"/>
                          </a:solidFill>
                          <a:latin typeface="Times New Roman" panose="02020603050405020304" pitchFamily="18" charset="0"/>
                          <a:cs typeface="Times New Roman" panose="02020603050405020304" pitchFamily="18" charset="0"/>
                        </a:rPr>
                        <a:t>Общегосударственные вопросы</a:t>
                      </a:r>
                    </a:p>
                    <a:p>
                      <a:r>
                        <a:rPr lang="ru-RU" sz="2000" b="1" dirty="0" smtClean="0">
                          <a:solidFill>
                            <a:schemeClr val="tx1"/>
                          </a:solidFill>
                          <a:latin typeface="Times New Roman" panose="02020603050405020304" pitchFamily="18" charset="0"/>
                          <a:cs typeface="Times New Roman" panose="02020603050405020304" pitchFamily="18" charset="0"/>
                        </a:rPr>
                        <a:t> в том числе:</a:t>
                      </a:r>
                      <a:endParaRPr lang="ru-RU" sz="1600" b="1" dirty="0">
                        <a:solidFill>
                          <a:schemeClr val="tx1"/>
                        </a:solidFill>
                        <a:latin typeface="Times New Roman" pitchFamily="18" charset="0"/>
                        <a:cs typeface="Times New Roman" pitchFamily="18" charset="0"/>
                      </a:endParaRPr>
                    </a:p>
                  </a:txBody>
                  <a:tcPr/>
                </a:tc>
                <a:tc>
                  <a:txBody>
                    <a:bodyPr/>
                    <a:lstStyle/>
                    <a:p>
                      <a:pPr algn="ctr"/>
                      <a:r>
                        <a:rPr lang="ru-RU" sz="2000" b="1" dirty="0" smtClean="0">
                          <a:solidFill>
                            <a:schemeClr val="tx1"/>
                          </a:solidFill>
                          <a:latin typeface="Times New Roman" pitchFamily="18" charset="0"/>
                          <a:cs typeface="Times New Roman" pitchFamily="18" charset="0"/>
                        </a:rPr>
                        <a:t>5372,4  тыс. </a:t>
                      </a:r>
                      <a:r>
                        <a:rPr lang="ru-RU" sz="2000" b="1" dirty="0" err="1" smtClean="0">
                          <a:solidFill>
                            <a:schemeClr val="tx1"/>
                          </a:solidFill>
                          <a:latin typeface="Times New Roman" pitchFamily="18" charset="0"/>
                          <a:cs typeface="Times New Roman" pitchFamily="18" charset="0"/>
                        </a:rPr>
                        <a:t>руб</a:t>
                      </a:r>
                      <a:endParaRPr lang="ru-RU" sz="2000" b="1" dirty="0">
                        <a:solidFill>
                          <a:schemeClr val="tx1"/>
                        </a:solidFill>
                        <a:latin typeface="Times New Roman" pitchFamily="18" charset="0"/>
                        <a:cs typeface="Times New Roman" pitchFamily="18" charset="0"/>
                      </a:endParaRPr>
                    </a:p>
                  </a:txBody>
                  <a:tcPr/>
                </a:tc>
              </a:tr>
              <a:tr h="343261">
                <a:tc>
                  <a:txBody>
                    <a:bodyPr/>
                    <a:lstStyle/>
                    <a:p>
                      <a:r>
                        <a:rPr lang="ru-RU" sz="1600" b="0" dirty="0" smtClean="0">
                          <a:latin typeface="Times New Roman" pitchFamily="18" charset="0"/>
                          <a:cs typeface="Times New Roman" pitchFamily="18" charset="0"/>
                        </a:rPr>
                        <a:t>Оплата труда и начисления на выплаты по оплате труда сотрудникам</a:t>
                      </a:r>
                      <a:endParaRPr lang="ru-RU" sz="1600" b="0" dirty="0">
                        <a:latin typeface="Times New Roman" pitchFamily="18" charset="0"/>
                        <a:cs typeface="Times New Roman" pitchFamily="18" charset="0"/>
                      </a:endParaRPr>
                    </a:p>
                  </a:txBody>
                  <a:tcPr/>
                </a:tc>
                <a:tc>
                  <a:txBody>
                    <a:bodyPr/>
                    <a:lstStyle/>
                    <a:p>
                      <a:pPr algn="ctr"/>
                      <a:r>
                        <a:rPr lang="ru-RU" sz="2000" b="0" dirty="0" smtClean="0">
                          <a:solidFill>
                            <a:schemeClr val="tx1"/>
                          </a:solidFill>
                          <a:latin typeface="Times New Roman" pitchFamily="18" charset="0"/>
                          <a:cs typeface="Times New Roman" pitchFamily="18" charset="0"/>
                        </a:rPr>
                        <a:t>4164,6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320000">
                <a:tc>
                  <a:txBody>
                    <a:bodyPr/>
                    <a:lstStyle/>
                    <a:p>
                      <a:r>
                        <a:rPr lang="ru-RU" sz="1600" dirty="0" smtClean="0">
                          <a:solidFill>
                            <a:schemeClr val="tx1"/>
                          </a:solidFill>
                          <a:latin typeface="Times New Roman" panose="02020603050405020304" pitchFamily="18" charset="0"/>
                          <a:cs typeface="Times New Roman" panose="02020603050405020304" pitchFamily="18" charset="0"/>
                        </a:rPr>
                        <a:t>Оплата за услуги по размещению объявлений в газете «Красное знамя» </a:t>
                      </a:r>
                      <a:endParaRPr lang="ru-RU" sz="1600" b="0" dirty="0">
                        <a:solidFill>
                          <a:schemeClr val="tx1"/>
                        </a:solidFill>
                        <a:latin typeface="Times New Roman" pitchFamily="18" charset="0"/>
                        <a:cs typeface="Times New Roman" pitchFamily="18" charset="0"/>
                      </a:endParaRPr>
                    </a:p>
                  </a:txBody>
                  <a:tcPr/>
                </a:tc>
                <a:tc>
                  <a:txBody>
                    <a:bodyPr/>
                    <a:lstStyle/>
                    <a:p>
                      <a:pPr algn="ctr"/>
                      <a:r>
                        <a:rPr lang="ru-RU" sz="2000" b="0" dirty="0" smtClean="0">
                          <a:solidFill>
                            <a:schemeClr val="tx1"/>
                          </a:solidFill>
                          <a:latin typeface="Times New Roman" pitchFamily="18" charset="0"/>
                          <a:cs typeface="Times New Roman" pitchFamily="18" charset="0"/>
                        </a:rPr>
                        <a:t>54,3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356896">
                <a:tc>
                  <a:txBody>
                    <a:bodyPr/>
                    <a:lstStyle/>
                    <a:p>
                      <a:r>
                        <a:rPr lang="ru-RU" sz="1600" b="0" dirty="0" smtClean="0">
                          <a:solidFill>
                            <a:schemeClr val="tx1"/>
                          </a:solidFill>
                          <a:latin typeface="Times New Roman" pitchFamily="18" charset="0"/>
                          <a:cs typeface="Times New Roman" pitchFamily="18" charset="0"/>
                        </a:rPr>
                        <a:t>Оплата информационных и консультационных услуг</a:t>
                      </a:r>
                    </a:p>
                  </a:txBody>
                  <a:tcPr/>
                </a:tc>
                <a:tc>
                  <a:txBody>
                    <a:bodyPr/>
                    <a:lstStyle/>
                    <a:p>
                      <a:pPr algn="ctr"/>
                      <a:r>
                        <a:rPr lang="ru-RU" sz="2000" b="0" dirty="0" smtClean="0">
                          <a:solidFill>
                            <a:schemeClr val="tx1"/>
                          </a:solidFill>
                          <a:latin typeface="Times New Roman" pitchFamily="18" charset="0"/>
                          <a:cs typeface="Times New Roman" pitchFamily="18" charset="0"/>
                        </a:rPr>
                        <a:t>241,2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283945">
                <a:tc>
                  <a:txBody>
                    <a:bodyPr/>
                    <a:lstStyle/>
                    <a:p>
                      <a:r>
                        <a:rPr lang="ru-RU" sz="1600" b="0" dirty="0" smtClean="0">
                          <a:solidFill>
                            <a:schemeClr val="tx1"/>
                          </a:solidFill>
                          <a:latin typeface="Times New Roman" pitchFamily="18" charset="0"/>
                          <a:cs typeface="Times New Roman" pitchFamily="18" charset="0"/>
                        </a:rPr>
                        <a:t>Оплата за проведение инвентаризации</a:t>
                      </a:r>
                    </a:p>
                  </a:txBody>
                  <a:tcPr/>
                </a:tc>
                <a:tc>
                  <a:txBody>
                    <a:bodyPr/>
                    <a:lstStyle/>
                    <a:p>
                      <a:pPr algn="ctr"/>
                      <a:r>
                        <a:rPr lang="ru-RU" sz="2000" b="0" dirty="0" smtClean="0">
                          <a:solidFill>
                            <a:schemeClr val="tx1"/>
                          </a:solidFill>
                          <a:latin typeface="Times New Roman" pitchFamily="18" charset="0"/>
                          <a:cs typeface="Times New Roman" pitchFamily="18" charset="0"/>
                        </a:rPr>
                        <a:t>12,0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274280">
                <a:tc>
                  <a:txBody>
                    <a:bodyPr/>
                    <a:lstStyle/>
                    <a:p>
                      <a:r>
                        <a:rPr lang="ru-RU" sz="1600" b="0" dirty="0" smtClean="0">
                          <a:solidFill>
                            <a:schemeClr val="tx1"/>
                          </a:solidFill>
                          <a:latin typeface="Times New Roman" pitchFamily="18" charset="0"/>
                          <a:cs typeface="Times New Roman" pitchFamily="18" charset="0"/>
                        </a:rPr>
                        <a:t>Оплата услуг по программному обеспечению</a:t>
                      </a:r>
                    </a:p>
                  </a:txBody>
                  <a:tcPr/>
                </a:tc>
                <a:tc>
                  <a:txBody>
                    <a:bodyPr/>
                    <a:lstStyle/>
                    <a:p>
                      <a:pPr algn="ctr"/>
                      <a:r>
                        <a:rPr lang="ru-RU" sz="2000" b="0" dirty="0" smtClean="0">
                          <a:solidFill>
                            <a:schemeClr val="tx1"/>
                          </a:solidFill>
                          <a:latin typeface="Times New Roman" pitchFamily="18" charset="0"/>
                          <a:cs typeface="Times New Roman" pitchFamily="18" charset="0"/>
                        </a:rPr>
                        <a:t>93,7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371334">
                <a:tc>
                  <a:txBody>
                    <a:bodyPr/>
                    <a:lstStyle/>
                    <a:p>
                      <a:r>
                        <a:rPr lang="ru-RU" sz="1600" b="0" dirty="0" smtClean="0">
                          <a:solidFill>
                            <a:schemeClr val="tx1"/>
                          </a:solidFill>
                          <a:latin typeface="Times New Roman" pitchFamily="18" charset="0"/>
                          <a:cs typeface="Times New Roman" pitchFamily="18" charset="0"/>
                        </a:rPr>
                        <a:t>Оплата налогов, в том числе налога на имущество, транспортного налога и пр.</a:t>
                      </a:r>
                      <a:endParaRPr lang="ru-RU" sz="1600" b="0" dirty="0">
                        <a:solidFill>
                          <a:schemeClr val="tx1"/>
                        </a:solidFill>
                        <a:latin typeface="Times New Roman" pitchFamily="18" charset="0"/>
                        <a:cs typeface="Times New Roman" pitchFamily="18" charset="0"/>
                      </a:endParaRPr>
                    </a:p>
                  </a:txBody>
                  <a:tcPr/>
                </a:tc>
                <a:tc>
                  <a:txBody>
                    <a:bodyPr/>
                    <a:lstStyle/>
                    <a:p>
                      <a:pPr algn="ctr"/>
                      <a:r>
                        <a:rPr lang="ru-RU" sz="2000" b="0" dirty="0" smtClean="0">
                          <a:solidFill>
                            <a:schemeClr val="tx1"/>
                          </a:solidFill>
                          <a:latin typeface="Times New Roman" pitchFamily="18" charset="0"/>
                          <a:cs typeface="Times New Roman" pitchFamily="18" charset="0"/>
                        </a:rPr>
                        <a:t>56,1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333635">
                <a:tc>
                  <a:txBody>
                    <a:bodyPr/>
                    <a:lstStyle/>
                    <a:p>
                      <a:r>
                        <a:rPr lang="ru-RU" sz="1600" b="0" i="0" dirty="0" smtClean="0">
                          <a:solidFill>
                            <a:schemeClr val="tx1"/>
                          </a:solidFill>
                          <a:latin typeface="Times New Roman" pitchFamily="18" charset="0"/>
                          <a:cs typeface="Times New Roman" pitchFamily="18" charset="0"/>
                        </a:rPr>
                        <a:t>Оплата коммунальных услуг</a:t>
                      </a:r>
                    </a:p>
                  </a:txBody>
                  <a:tcPr/>
                </a:tc>
                <a:tc>
                  <a:txBody>
                    <a:bodyPr/>
                    <a:lstStyle/>
                    <a:p>
                      <a:pPr algn="ctr"/>
                      <a:r>
                        <a:rPr lang="ru-RU" sz="2000" b="0" i="0" dirty="0" smtClean="0">
                          <a:solidFill>
                            <a:schemeClr val="tx1"/>
                          </a:solidFill>
                          <a:latin typeface="Times New Roman" pitchFamily="18" charset="0"/>
                          <a:cs typeface="Times New Roman" pitchFamily="18" charset="0"/>
                        </a:rPr>
                        <a:t>73,5 тыс. </a:t>
                      </a:r>
                      <a:r>
                        <a:rPr lang="ru-RU" sz="2000" b="0" i="0" dirty="0" err="1" smtClean="0">
                          <a:solidFill>
                            <a:schemeClr val="tx1"/>
                          </a:solidFill>
                          <a:latin typeface="Times New Roman" pitchFamily="18" charset="0"/>
                          <a:cs typeface="Times New Roman" pitchFamily="18" charset="0"/>
                        </a:rPr>
                        <a:t>руб</a:t>
                      </a:r>
                      <a:endParaRPr lang="ru-RU" sz="2000" b="0" i="0" dirty="0">
                        <a:solidFill>
                          <a:schemeClr val="tx1"/>
                        </a:solidFill>
                        <a:latin typeface="Times New Roman" pitchFamily="18" charset="0"/>
                        <a:cs typeface="Times New Roman" pitchFamily="18" charset="0"/>
                      </a:endParaRPr>
                    </a:p>
                  </a:txBody>
                  <a:tcPr/>
                </a:tc>
              </a:tr>
              <a:tr h="334437">
                <a:tc>
                  <a:txBody>
                    <a:bodyPr/>
                    <a:lstStyle/>
                    <a:p>
                      <a:r>
                        <a:rPr lang="ru-RU" sz="1600" b="0" dirty="0" smtClean="0">
                          <a:solidFill>
                            <a:schemeClr val="tx1"/>
                          </a:solidFill>
                          <a:latin typeface="Times New Roman" pitchFamily="18" charset="0"/>
                          <a:cs typeface="Times New Roman" pitchFamily="18" charset="0"/>
                        </a:rPr>
                        <a:t>Оплата за обслуживание оборудования</a:t>
                      </a:r>
                    </a:p>
                  </a:txBody>
                  <a:tcPr/>
                </a:tc>
                <a:tc>
                  <a:txBody>
                    <a:bodyPr/>
                    <a:lstStyle/>
                    <a:p>
                      <a:pPr algn="ctr"/>
                      <a:r>
                        <a:rPr lang="ru-RU" sz="2000" b="0" dirty="0" smtClean="0">
                          <a:solidFill>
                            <a:schemeClr val="tx1"/>
                          </a:solidFill>
                          <a:latin typeface="Times New Roman" pitchFamily="18" charset="0"/>
                          <a:cs typeface="Times New Roman" pitchFamily="18" charset="0"/>
                        </a:rPr>
                        <a:t>12,6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275082">
                <a:tc>
                  <a:txBody>
                    <a:bodyPr/>
                    <a:lstStyle/>
                    <a:p>
                      <a:r>
                        <a:rPr lang="ru-RU" sz="1600" b="0" dirty="0" smtClean="0">
                          <a:solidFill>
                            <a:schemeClr val="tx1"/>
                          </a:solidFill>
                          <a:latin typeface="Times New Roman" pitchFamily="18" charset="0"/>
                          <a:cs typeface="Times New Roman" pitchFamily="18" charset="0"/>
                        </a:rPr>
                        <a:t>Оплата ГСМ</a:t>
                      </a:r>
                    </a:p>
                  </a:txBody>
                  <a:tcPr/>
                </a:tc>
                <a:tc>
                  <a:txBody>
                    <a:bodyPr/>
                    <a:lstStyle/>
                    <a:p>
                      <a:pPr algn="ctr"/>
                      <a:r>
                        <a:rPr lang="ru-RU" sz="2000" b="0" dirty="0" smtClean="0">
                          <a:solidFill>
                            <a:schemeClr val="tx1"/>
                          </a:solidFill>
                          <a:latin typeface="Times New Roman" pitchFamily="18" charset="0"/>
                          <a:cs typeface="Times New Roman" pitchFamily="18" charset="0"/>
                        </a:rPr>
                        <a:t>97,4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263852">
                <a:tc>
                  <a:txBody>
                    <a:bodyPr/>
                    <a:lstStyle/>
                    <a:p>
                      <a:r>
                        <a:rPr lang="ru-RU" sz="1600" b="0" dirty="0" smtClean="0">
                          <a:solidFill>
                            <a:schemeClr val="tx1"/>
                          </a:solidFill>
                          <a:latin typeface="Times New Roman" pitchFamily="18" charset="0"/>
                          <a:cs typeface="Times New Roman" pitchFamily="18" charset="0"/>
                        </a:rPr>
                        <a:t>Оплата стройматериалов</a:t>
                      </a:r>
                    </a:p>
                  </a:txBody>
                  <a:tcPr/>
                </a:tc>
                <a:tc>
                  <a:txBody>
                    <a:bodyPr/>
                    <a:lstStyle/>
                    <a:p>
                      <a:pPr algn="ctr"/>
                      <a:r>
                        <a:rPr lang="ru-RU" sz="2000" b="0" dirty="0" smtClean="0">
                          <a:solidFill>
                            <a:schemeClr val="tx1"/>
                          </a:solidFill>
                          <a:latin typeface="Times New Roman" pitchFamily="18" charset="0"/>
                          <a:cs typeface="Times New Roman" pitchFamily="18" charset="0"/>
                        </a:rPr>
                        <a:t>29,6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360907">
                <a:tc>
                  <a:txBody>
                    <a:bodyPr/>
                    <a:lstStyle/>
                    <a:p>
                      <a:r>
                        <a:rPr lang="ru-RU" sz="1600" b="0" dirty="0" smtClean="0">
                          <a:solidFill>
                            <a:schemeClr val="tx1"/>
                          </a:solidFill>
                          <a:latin typeface="Times New Roman" pitchFamily="18" charset="0"/>
                          <a:cs typeface="Times New Roman" pitchFamily="18" charset="0"/>
                        </a:rPr>
                        <a:t>Оплата страховки ОСАГО</a:t>
                      </a:r>
                      <a:endParaRPr lang="ru-RU" sz="1600" b="0" dirty="0">
                        <a:solidFill>
                          <a:schemeClr val="tx1"/>
                        </a:solidFill>
                        <a:latin typeface="Times New Roman" pitchFamily="18" charset="0"/>
                        <a:cs typeface="Times New Roman" pitchFamily="18" charset="0"/>
                      </a:endParaRPr>
                    </a:p>
                  </a:txBody>
                  <a:tcPr/>
                </a:tc>
                <a:tc>
                  <a:txBody>
                    <a:bodyPr/>
                    <a:lstStyle/>
                    <a:p>
                      <a:pPr algn="ctr"/>
                      <a:r>
                        <a:rPr lang="ru-RU" sz="2000" b="0" dirty="0" smtClean="0">
                          <a:solidFill>
                            <a:schemeClr val="tx1"/>
                          </a:solidFill>
                          <a:latin typeface="Times New Roman" pitchFamily="18" charset="0"/>
                          <a:cs typeface="Times New Roman" pitchFamily="18" charset="0"/>
                        </a:rPr>
                        <a:t>3,4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r h="436749">
                <a:tc>
                  <a:txBody>
                    <a:bodyPr/>
                    <a:lstStyle/>
                    <a:p>
                      <a:r>
                        <a:rPr lang="ru-RU" sz="1600" b="0" dirty="0" smtClean="0">
                          <a:latin typeface="Times New Roman" pitchFamily="18" charset="0"/>
                          <a:cs typeface="Times New Roman" pitchFamily="18" charset="0"/>
                        </a:rPr>
                        <a:t>Оплата за заправку и ремонт картриджей</a:t>
                      </a:r>
                      <a:endParaRPr lang="ru-RU" sz="1600" b="0" dirty="0">
                        <a:latin typeface="Times New Roman" pitchFamily="18" charset="0"/>
                        <a:cs typeface="Times New Roman" pitchFamily="18" charset="0"/>
                      </a:endParaRPr>
                    </a:p>
                  </a:txBody>
                  <a:tcPr/>
                </a:tc>
                <a:tc>
                  <a:txBody>
                    <a:bodyPr/>
                    <a:lstStyle/>
                    <a:p>
                      <a:pPr algn="ctr"/>
                      <a:r>
                        <a:rPr lang="ru-RU" sz="2000" b="0" dirty="0" smtClean="0">
                          <a:solidFill>
                            <a:schemeClr val="tx1"/>
                          </a:solidFill>
                          <a:latin typeface="Times New Roman" pitchFamily="18" charset="0"/>
                          <a:cs typeface="Times New Roman" pitchFamily="18" charset="0"/>
                        </a:rPr>
                        <a:t>12,1 тыс. </a:t>
                      </a:r>
                      <a:r>
                        <a:rPr lang="ru-RU" sz="2000" b="0" dirty="0" err="1" smtClean="0">
                          <a:solidFill>
                            <a:schemeClr val="tx1"/>
                          </a:solidFill>
                          <a:latin typeface="Times New Roman" pitchFamily="18" charset="0"/>
                          <a:cs typeface="Times New Roman" pitchFamily="18" charset="0"/>
                        </a:rPr>
                        <a:t>руб</a:t>
                      </a:r>
                      <a:endParaRPr lang="ru-RU" sz="2000" b="0" dirty="0">
                        <a:solidFill>
                          <a:schemeClr val="tx1"/>
                        </a:solidFill>
                        <a:latin typeface="Times New Roman" pitchFamily="18" charset="0"/>
                        <a:cs typeface="Times New Roman" pitchFamily="18" charset="0"/>
                      </a:endParaRPr>
                    </a:p>
                  </a:txBody>
                  <a:tcPr/>
                </a:tc>
              </a:tr>
            </a:tbl>
          </a:graphicData>
        </a:graphic>
      </p:graphicFrame>
      <p:sp>
        <p:nvSpPr>
          <p:cNvPr id="3" name="TextBox 2"/>
          <p:cNvSpPr txBox="1"/>
          <p:nvPr/>
        </p:nvSpPr>
        <p:spPr>
          <a:xfrm>
            <a:off x="3513221" y="24064"/>
            <a:ext cx="3843360" cy="584775"/>
          </a:xfrm>
          <a:prstGeom prst="rect">
            <a:avLst/>
          </a:prstGeom>
          <a:noFill/>
        </p:spPr>
        <p:txBody>
          <a:bodyPr wrap="none" rtlCol="0">
            <a:spAutoFit/>
          </a:bodyPr>
          <a:lstStyle/>
          <a:p>
            <a:r>
              <a:rPr lang="ru-RU" sz="3200" b="1" dirty="0" smtClean="0">
                <a:solidFill>
                  <a:schemeClr val="bg1"/>
                </a:solidFill>
              </a:rPr>
              <a:t>РАСХОДЫ БЮДЖЕТА</a:t>
            </a:r>
            <a:endParaRPr lang="ru-RU" sz="3200" b="1" dirty="0">
              <a:solidFill>
                <a:schemeClr val="bg1"/>
              </a:solidFill>
            </a:endParaRPr>
          </a:p>
        </p:txBody>
      </p:sp>
    </p:spTree>
    <p:extLst>
      <p:ext uri="{BB962C8B-B14F-4D97-AF65-F5344CB8AC3E}">
        <p14:creationId xmlns:p14="http://schemas.microsoft.com/office/powerpoint/2010/main" val="2482988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366220968"/>
              </p:ext>
            </p:extLst>
          </p:nvPr>
        </p:nvGraphicFramePr>
        <p:xfrm>
          <a:off x="611923" y="1559334"/>
          <a:ext cx="10806046" cy="3749040"/>
        </p:xfrm>
        <a:graphic>
          <a:graphicData uri="http://schemas.openxmlformats.org/drawingml/2006/table">
            <a:tbl>
              <a:tblPr firstRow="1" bandRow="1">
                <a:tableStyleId>{5C22544A-7EE6-4342-B048-85BDC9FD1C3A}</a:tableStyleId>
              </a:tblPr>
              <a:tblGrid>
                <a:gridCol w="7509393"/>
                <a:gridCol w="3296653"/>
              </a:tblGrid>
              <a:tr h="365908">
                <a:tc>
                  <a:txBody>
                    <a:bodyPr/>
                    <a:lstStyle/>
                    <a:p>
                      <a:pPr algn="ctr"/>
                      <a:r>
                        <a:rPr lang="ru-RU" dirty="0" smtClean="0">
                          <a:solidFill>
                            <a:schemeClr val="accent4">
                              <a:lumMod val="20000"/>
                              <a:lumOff val="80000"/>
                            </a:schemeClr>
                          </a:solidFill>
                          <a:latin typeface="Times New Roman" pitchFamily="18" charset="0"/>
                          <a:cs typeface="Times New Roman" pitchFamily="18" charset="0"/>
                        </a:rPr>
                        <a:t>Наименование</a:t>
                      </a:r>
                      <a:r>
                        <a:rPr lang="ru-RU" baseline="0" dirty="0" smtClean="0">
                          <a:solidFill>
                            <a:schemeClr val="accent4">
                              <a:lumMod val="20000"/>
                              <a:lumOff val="80000"/>
                            </a:schemeClr>
                          </a:solidFill>
                          <a:latin typeface="Times New Roman" pitchFamily="18" charset="0"/>
                          <a:cs typeface="Times New Roman" pitchFamily="18" charset="0"/>
                        </a:rPr>
                        <a:t> показателя</a:t>
                      </a:r>
                      <a:endParaRPr lang="ru-RU" dirty="0">
                        <a:solidFill>
                          <a:schemeClr val="accent4">
                            <a:lumMod val="20000"/>
                            <a:lumOff val="80000"/>
                          </a:schemeClr>
                        </a:solidFill>
                        <a:latin typeface="Times New Roman" pitchFamily="18" charset="0"/>
                        <a:cs typeface="Times New Roman" pitchFamily="18" charset="0"/>
                      </a:endParaRPr>
                    </a:p>
                  </a:txBody>
                  <a:tcPr/>
                </a:tc>
                <a:tc>
                  <a:txBody>
                    <a:bodyPr/>
                    <a:lstStyle/>
                    <a:p>
                      <a:pPr algn="ctr"/>
                      <a:r>
                        <a:rPr lang="ru-RU" sz="2000" dirty="0" smtClean="0">
                          <a:solidFill>
                            <a:schemeClr val="accent4">
                              <a:lumMod val="20000"/>
                              <a:lumOff val="80000"/>
                            </a:schemeClr>
                          </a:solidFill>
                          <a:latin typeface="Times New Roman" pitchFamily="18" charset="0"/>
                          <a:cs typeface="Times New Roman" pitchFamily="18" charset="0"/>
                        </a:rPr>
                        <a:t>2019 год</a:t>
                      </a:r>
                      <a:endParaRPr lang="ru-RU" sz="2000" dirty="0">
                        <a:solidFill>
                          <a:schemeClr val="accent4">
                            <a:lumMod val="20000"/>
                            <a:lumOff val="80000"/>
                          </a:schemeClr>
                        </a:solidFill>
                        <a:latin typeface="Times New Roman" pitchFamily="18" charset="0"/>
                        <a:cs typeface="Times New Roman" pitchFamily="18" charset="0"/>
                      </a:endParaRPr>
                    </a:p>
                  </a:txBody>
                  <a:tcPr/>
                </a:tc>
              </a:tr>
              <a:tr h="343261">
                <a:tc>
                  <a:txBody>
                    <a:bodyPr/>
                    <a:lstStyle/>
                    <a:p>
                      <a:r>
                        <a:rPr lang="ru-RU" sz="1600" b="0" dirty="0" smtClean="0">
                          <a:latin typeface="Times New Roman" pitchFamily="18" charset="0"/>
                          <a:cs typeface="Times New Roman" pitchFamily="18" charset="0"/>
                        </a:rPr>
                        <a:t>Оплата за приобретение канцелярских товаров</a:t>
                      </a:r>
                    </a:p>
                  </a:txBody>
                  <a:tcPr/>
                </a:tc>
                <a:tc>
                  <a:txBody>
                    <a:bodyPr/>
                    <a:lstStyle/>
                    <a:p>
                      <a:pPr algn="ctr"/>
                      <a:r>
                        <a:rPr lang="ru-RU" sz="2000" b="1" dirty="0" smtClean="0">
                          <a:solidFill>
                            <a:schemeClr val="tx1"/>
                          </a:solidFill>
                          <a:latin typeface="Times New Roman" pitchFamily="18" charset="0"/>
                          <a:cs typeface="Times New Roman" pitchFamily="18" charset="0"/>
                        </a:rPr>
                        <a:t>31,0 тыс. </a:t>
                      </a:r>
                      <a:r>
                        <a:rPr lang="ru-RU" sz="2000" b="1" dirty="0" err="1" smtClean="0">
                          <a:solidFill>
                            <a:schemeClr val="tx1"/>
                          </a:solidFill>
                          <a:latin typeface="Times New Roman" pitchFamily="18" charset="0"/>
                          <a:cs typeface="Times New Roman" pitchFamily="18" charset="0"/>
                        </a:rPr>
                        <a:t>руб</a:t>
                      </a:r>
                      <a:endParaRPr lang="ru-RU" sz="2000" b="1" dirty="0">
                        <a:solidFill>
                          <a:schemeClr val="tx1"/>
                        </a:solidFill>
                        <a:latin typeface="Times New Roman" pitchFamily="18" charset="0"/>
                        <a:cs typeface="Times New Roman" pitchFamily="18" charset="0"/>
                      </a:endParaRPr>
                    </a:p>
                  </a:txBody>
                  <a:tcPr/>
                </a:tc>
              </a:tr>
              <a:tr h="320000">
                <a:tc>
                  <a:txBody>
                    <a:bodyPr/>
                    <a:lstStyle/>
                    <a:p>
                      <a:r>
                        <a:rPr lang="ru-RU" sz="1600" b="0" dirty="0" smtClean="0">
                          <a:solidFill>
                            <a:schemeClr val="tx1"/>
                          </a:solidFill>
                          <a:latin typeface="Times New Roman" pitchFamily="18" charset="0"/>
                          <a:cs typeface="Times New Roman" pitchFamily="18" charset="0"/>
                        </a:rPr>
                        <a:t>Оплата за услуги связи, интернет</a:t>
                      </a:r>
                    </a:p>
                  </a:txBody>
                  <a:tcPr/>
                </a:tc>
                <a:tc>
                  <a:txBody>
                    <a:bodyPr/>
                    <a:lstStyle/>
                    <a:p>
                      <a:pPr algn="ctr"/>
                      <a:r>
                        <a:rPr lang="ru-RU" sz="2000" b="1" dirty="0" smtClean="0">
                          <a:solidFill>
                            <a:schemeClr val="tx1"/>
                          </a:solidFill>
                          <a:latin typeface="Times New Roman" pitchFamily="18" charset="0"/>
                          <a:cs typeface="Times New Roman" pitchFamily="18" charset="0"/>
                        </a:rPr>
                        <a:t>41,5 тыс. </a:t>
                      </a:r>
                      <a:r>
                        <a:rPr lang="ru-RU" sz="2000" b="1" dirty="0" err="1" smtClean="0">
                          <a:solidFill>
                            <a:schemeClr val="tx1"/>
                          </a:solidFill>
                          <a:latin typeface="Times New Roman" pitchFamily="18" charset="0"/>
                          <a:cs typeface="Times New Roman" pitchFamily="18" charset="0"/>
                        </a:rPr>
                        <a:t>руб</a:t>
                      </a:r>
                      <a:endParaRPr lang="ru-RU" sz="2000" b="1" dirty="0">
                        <a:solidFill>
                          <a:schemeClr val="tx1"/>
                        </a:solidFill>
                        <a:latin typeface="Times New Roman" pitchFamily="18" charset="0"/>
                        <a:cs typeface="Times New Roman" pitchFamily="18" charset="0"/>
                      </a:endParaRPr>
                    </a:p>
                  </a:txBody>
                  <a:tcPr/>
                </a:tc>
              </a:tr>
              <a:tr h="356896">
                <a:tc>
                  <a:txBody>
                    <a:bodyPr/>
                    <a:lstStyle/>
                    <a:p>
                      <a:r>
                        <a:rPr lang="ru-RU" sz="1600" b="0" dirty="0" smtClean="0">
                          <a:solidFill>
                            <a:schemeClr val="tx1"/>
                          </a:solidFill>
                          <a:latin typeface="Times New Roman" pitchFamily="18" charset="0"/>
                          <a:cs typeface="Times New Roman" pitchFamily="18" charset="0"/>
                        </a:rPr>
                        <a:t>Оплата за пред рейсовый осмотр водителей</a:t>
                      </a:r>
                    </a:p>
                  </a:txBody>
                  <a:tcPr/>
                </a:tc>
                <a:tc>
                  <a:txBody>
                    <a:bodyPr/>
                    <a:lstStyle/>
                    <a:p>
                      <a:pPr algn="ctr"/>
                      <a:r>
                        <a:rPr lang="ru-RU" sz="2000" b="1" dirty="0" smtClean="0">
                          <a:solidFill>
                            <a:schemeClr val="tx1"/>
                          </a:solidFill>
                          <a:latin typeface="Times New Roman" pitchFamily="18" charset="0"/>
                          <a:cs typeface="Times New Roman" pitchFamily="18" charset="0"/>
                        </a:rPr>
                        <a:t>24,6 тыс. </a:t>
                      </a:r>
                      <a:r>
                        <a:rPr lang="ru-RU" sz="2000" b="1" dirty="0" err="1" smtClean="0">
                          <a:solidFill>
                            <a:schemeClr val="tx1"/>
                          </a:solidFill>
                          <a:latin typeface="Times New Roman" pitchFamily="18" charset="0"/>
                          <a:cs typeface="Times New Roman" pitchFamily="18" charset="0"/>
                        </a:rPr>
                        <a:t>руб</a:t>
                      </a:r>
                      <a:endParaRPr lang="ru-RU" sz="2000" b="1" dirty="0">
                        <a:solidFill>
                          <a:schemeClr val="tx1"/>
                        </a:solidFill>
                        <a:latin typeface="Times New Roman" pitchFamily="18" charset="0"/>
                        <a:cs typeface="Times New Roman" pitchFamily="18" charset="0"/>
                      </a:endParaRPr>
                    </a:p>
                  </a:txBody>
                  <a:tcPr/>
                </a:tc>
              </a:tr>
              <a:tr h="283945">
                <a:tc>
                  <a:txBody>
                    <a:bodyPr/>
                    <a:lstStyle/>
                    <a:p>
                      <a:r>
                        <a:rPr lang="ru-RU" sz="1600" b="0" dirty="0" smtClean="0">
                          <a:solidFill>
                            <a:schemeClr val="tx1"/>
                          </a:solidFill>
                          <a:latin typeface="Times New Roman" pitchFamily="18" charset="0"/>
                          <a:cs typeface="Times New Roman" pitchFamily="18" charset="0"/>
                        </a:rPr>
                        <a:t>Выплата единовременного поощрения в связи с выходом на муниципальную пенсию</a:t>
                      </a:r>
                    </a:p>
                  </a:txBody>
                  <a:tcPr/>
                </a:tc>
                <a:tc>
                  <a:txBody>
                    <a:bodyPr/>
                    <a:lstStyle/>
                    <a:p>
                      <a:pPr algn="ctr"/>
                      <a:r>
                        <a:rPr lang="ru-RU" sz="2000" b="1" dirty="0" smtClean="0">
                          <a:solidFill>
                            <a:schemeClr val="tx1"/>
                          </a:solidFill>
                          <a:latin typeface="Times New Roman" pitchFamily="18" charset="0"/>
                          <a:cs typeface="Times New Roman" pitchFamily="18" charset="0"/>
                        </a:rPr>
                        <a:t>304,0 тыс. </a:t>
                      </a:r>
                      <a:r>
                        <a:rPr lang="ru-RU" sz="2000" b="1" dirty="0" err="1" smtClean="0">
                          <a:solidFill>
                            <a:schemeClr val="tx1"/>
                          </a:solidFill>
                          <a:latin typeface="Times New Roman" pitchFamily="18" charset="0"/>
                          <a:cs typeface="Times New Roman" pitchFamily="18" charset="0"/>
                        </a:rPr>
                        <a:t>руб</a:t>
                      </a:r>
                      <a:endParaRPr lang="ru-RU" sz="2000" b="1" dirty="0">
                        <a:solidFill>
                          <a:schemeClr val="tx1"/>
                        </a:solidFill>
                        <a:latin typeface="Times New Roman" pitchFamily="18" charset="0"/>
                        <a:cs typeface="Times New Roman" pitchFamily="18" charset="0"/>
                      </a:endParaRPr>
                    </a:p>
                  </a:txBody>
                  <a:tcPr/>
                </a:tc>
              </a:tr>
              <a:tr h="274280">
                <a:tc>
                  <a:txBody>
                    <a:bodyPr/>
                    <a:lstStyle/>
                    <a:p>
                      <a:r>
                        <a:rPr lang="ru-RU" sz="1600" b="0" dirty="0" smtClean="0">
                          <a:solidFill>
                            <a:schemeClr val="tx1"/>
                          </a:solidFill>
                          <a:latin typeface="Times New Roman" pitchFamily="18" charset="0"/>
                          <a:cs typeface="Times New Roman" pitchFamily="18" charset="0"/>
                        </a:rPr>
                        <a:t>Оплата за подарочные наборы</a:t>
                      </a:r>
                    </a:p>
                  </a:txBody>
                  <a:tcPr/>
                </a:tc>
                <a:tc>
                  <a:txBody>
                    <a:bodyPr/>
                    <a:lstStyle/>
                    <a:p>
                      <a:pPr algn="ctr"/>
                      <a:r>
                        <a:rPr lang="ru-RU" sz="2000" b="1" dirty="0" smtClean="0">
                          <a:solidFill>
                            <a:schemeClr val="tx1"/>
                          </a:solidFill>
                          <a:latin typeface="Times New Roman" pitchFamily="18" charset="0"/>
                          <a:cs typeface="Times New Roman" pitchFamily="18" charset="0"/>
                        </a:rPr>
                        <a:t>9,8 тыс. </a:t>
                      </a:r>
                      <a:r>
                        <a:rPr lang="ru-RU" sz="2000" b="1" dirty="0" err="1" smtClean="0">
                          <a:solidFill>
                            <a:schemeClr val="tx1"/>
                          </a:solidFill>
                          <a:latin typeface="Times New Roman" pitchFamily="18" charset="0"/>
                          <a:cs typeface="Times New Roman" pitchFamily="18" charset="0"/>
                        </a:rPr>
                        <a:t>руб</a:t>
                      </a:r>
                      <a:endParaRPr lang="ru-RU" sz="2000" b="1" dirty="0">
                        <a:solidFill>
                          <a:schemeClr val="tx1"/>
                        </a:solidFill>
                        <a:latin typeface="Times New Roman" pitchFamily="18" charset="0"/>
                        <a:cs typeface="Times New Roman" pitchFamily="18" charset="0"/>
                      </a:endParaRPr>
                    </a:p>
                  </a:txBody>
                  <a:tcPr/>
                </a:tc>
              </a:tr>
              <a:tr h="371334">
                <a:tc>
                  <a:txBody>
                    <a:bodyPr/>
                    <a:lstStyle/>
                    <a:p>
                      <a:r>
                        <a:rPr lang="ru-RU" sz="1600" b="0" dirty="0" smtClean="0">
                          <a:solidFill>
                            <a:schemeClr val="tx1"/>
                          </a:solidFill>
                          <a:latin typeface="Times New Roman" pitchFamily="18" charset="0"/>
                          <a:cs typeface="Times New Roman" pitchFamily="18" charset="0"/>
                        </a:rPr>
                        <a:t>Оплата за медицинский осмотр сотрудников</a:t>
                      </a:r>
                    </a:p>
                  </a:txBody>
                  <a:tcPr/>
                </a:tc>
                <a:tc>
                  <a:txBody>
                    <a:bodyPr/>
                    <a:lstStyle/>
                    <a:p>
                      <a:pPr algn="ctr"/>
                      <a:r>
                        <a:rPr lang="ru-RU" sz="2000" b="1" dirty="0" smtClean="0">
                          <a:solidFill>
                            <a:schemeClr val="tx1"/>
                          </a:solidFill>
                          <a:latin typeface="Times New Roman" pitchFamily="18" charset="0"/>
                          <a:cs typeface="Times New Roman" pitchFamily="18" charset="0"/>
                        </a:rPr>
                        <a:t>20,2 тыс. </a:t>
                      </a:r>
                      <a:r>
                        <a:rPr lang="ru-RU" sz="2000" b="1" dirty="0" err="1" smtClean="0">
                          <a:solidFill>
                            <a:schemeClr val="tx1"/>
                          </a:solidFill>
                          <a:latin typeface="Times New Roman" pitchFamily="18" charset="0"/>
                          <a:cs typeface="Times New Roman" pitchFamily="18" charset="0"/>
                        </a:rPr>
                        <a:t>руб</a:t>
                      </a:r>
                      <a:endParaRPr lang="ru-RU" sz="2000" b="1" dirty="0">
                        <a:solidFill>
                          <a:schemeClr val="tx1"/>
                        </a:solidFill>
                        <a:latin typeface="Times New Roman" pitchFamily="18" charset="0"/>
                        <a:cs typeface="Times New Roman" pitchFamily="18" charset="0"/>
                      </a:endParaRPr>
                    </a:p>
                  </a:txBody>
                  <a:tcPr/>
                </a:tc>
              </a:tr>
              <a:tr h="333635">
                <a:tc>
                  <a:txBody>
                    <a:bodyPr/>
                    <a:lstStyle/>
                    <a:p>
                      <a:r>
                        <a:rPr lang="ru-RU" sz="1600" b="0" i="0" dirty="0" smtClean="0">
                          <a:solidFill>
                            <a:schemeClr val="tx1"/>
                          </a:solidFill>
                          <a:latin typeface="Times New Roman" pitchFamily="18" charset="0"/>
                          <a:cs typeface="Times New Roman" pitchFamily="18" charset="0"/>
                        </a:rPr>
                        <a:t>Оплата за проведение аттестации сотрудников администрации</a:t>
                      </a:r>
                    </a:p>
                  </a:txBody>
                  <a:tcPr/>
                </a:tc>
                <a:tc>
                  <a:txBody>
                    <a:bodyPr/>
                    <a:lstStyle/>
                    <a:p>
                      <a:pPr algn="ctr"/>
                      <a:r>
                        <a:rPr lang="ru-RU" sz="2000" b="1" i="0" dirty="0" smtClean="0">
                          <a:solidFill>
                            <a:schemeClr val="tx1"/>
                          </a:solidFill>
                          <a:latin typeface="Times New Roman" pitchFamily="18" charset="0"/>
                          <a:cs typeface="Times New Roman" pitchFamily="18" charset="0"/>
                        </a:rPr>
                        <a:t>10,7 тыс. </a:t>
                      </a:r>
                      <a:r>
                        <a:rPr lang="ru-RU" sz="2000" b="1" i="0" dirty="0" err="1" smtClean="0">
                          <a:solidFill>
                            <a:schemeClr val="tx1"/>
                          </a:solidFill>
                          <a:latin typeface="Times New Roman" pitchFamily="18" charset="0"/>
                          <a:cs typeface="Times New Roman" pitchFamily="18" charset="0"/>
                        </a:rPr>
                        <a:t>руб</a:t>
                      </a:r>
                      <a:endParaRPr lang="ru-RU" sz="2000" b="1" i="0" dirty="0">
                        <a:solidFill>
                          <a:schemeClr val="tx1"/>
                        </a:solidFill>
                        <a:latin typeface="Times New Roman" pitchFamily="18" charset="0"/>
                        <a:cs typeface="Times New Roman" pitchFamily="18" charset="0"/>
                      </a:endParaRPr>
                    </a:p>
                  </a:txBody>
                  <a:tcPr/>
                </a:tc>
              </a:tr>
              <a:tr h="334437">
                <a:tc>
                  <a:txBody>
                    <a:bodyPr/>
                    <a:lstStyle/>
                    <a:p>
                      <a:endParaRPr lang="ru-RU" sz="1600" b="0" dirty="0" smtClean="0">
                        <a:solidFill>
                          <a:schemeClr val="tx1"/>
                        </a:solidFill>
                        <a:latin typeface="Times New Roman" pitchFamily="18" charset="0"/>
                        <a:cs typeface="Times New Roman" pitchFamily="18" charset="0"/>
                      </a:endParaRPr>
                    </a:p>
                  </a:txBody>
                  <a:tcPr/>
                </a:tc>
                <a:tc>
                  <a:txBody>
                    <a:bodyPr/>
                    <a:lstStyle/>
                    <a:p>
                      <a:pPr algn="ctr"/>
                      <a:endParaRPr lang="ru-RU" sz="2000" b="1" dirty="0">
                        <a:solidFill>
                          <a:schemeClr val="tx1"/>
                        </a:solidFill>
                        <a:latin typeface="Times New Roman" pitchFamily="18" charset="0"/>
                        <a:cs typeface="Times New Roman" pitchFamily="18" charset="0"/>
                      </a:endParaRPr>
                    </a:p>
                  </a:txBody>
                  <a:tcPr/>
                </a:tc>
              </a:tr>
            </a:tbl>
          </a:graphicData>
        </a:graphic>
      </p:graphicFrame>
      <p:sp>
        <p:nvSpPr>
          <p:cNvPr id="3" name="TextBox 2"/>
          <p:cNvSpPr txBox="1"/>
          <p:nvPr/>
        </p:nvSpPr>
        <p:spPr>
          <a:xfrm>
            <a:off x="3513221" y="412705"/>
            <a:ext cx="3843360" cy="584775"/>
          </a:xfrm>
          <a:prstGeom prst="rect">
            <a:avLst/>
          </a:prstGeom>
          <a:noFill/>
        </p:spPr>
        <p:txBody>
          <a:bodyPr wrap="none" rtlCol="0">
            <a:spAutoFit/>
          </a:bodyPr>
          <a:lstStyle/>
          <a:p>
            <a:r>
              <a:rPr lang="ru-RU" sz="3200" b="1" dirty="0" smtClean="0">
                <a:solidFill>
                  <a:schemeClr val="bg1"/>
                </a:solidFill>
              </a:rPr>
              <a:t>РАСХОДЫ БЮДЖЕТА</a:t>
            </a:r>
            <a:endParaRPr lang="ru-RU" sz="3200" b="1" dirty="0">
              <a:solidFill>
                <a:schemeClr val="bg1"/>
              </a:solidFill>
            </a:endParaRPr>
          </a:p>
        </p:txBody>
      </p:sp>
    </p:spTree>
    <p:extLst>
      <p:ext uri="{BB962C8B-B14F-4D97-AF65-F5344CB8AC3E}">
        <p14:creationId xmlns:p14="http://schemas.microsoft.com/office/powerpoint/2010/main" val="891626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Объект 1"/>
          <p:cNvGraphicFramePr>
            <a:graphicFrameLocks/>
          </p:cNvGraphicFramePr>
          <p:nvPr>
            <p:extLst>
              <p:ext uri="{D42A27DB-BD31-4B8C-83A1-F6EECF244321}">
                <p14:modId xmlns:p14="http://schemas.microsoft.com/office/powerpoint/2010/main" val="1778319500"/>
              </p:ext>
            </p:extLst>
          </p:nvPr>
        </p:nvGraphicFramePr>
        <p:xfrm>
          <a:off x="1042988" y="1672393"/>
          <a:ext cx="9710571" cy="446104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577518" y="164249"/>
            <a:ext cx="11321716" cy="1877437"/>
          </a:xfrm>
          <a:prstGeom prst="rect">
            <a:avLst/>
          </a:prstGeom>
          <a:noFill/>
        </p:spPr>
        <p:txBody>
          <a:bodyPr wrap="square" rtlCol="0">
            <a:spAutoFit/>
          </a:bodyPr>
          <a:lstStyle/>
          <a:p>
            <a:pPr algn="ctr"/>
            <a:r>
              <a:rPr lang="ru-RU" sz="2800" b="1" dirty="0" smtClean="0">
                <a:solidFill>
                  <a:schemeClr val="bg1"/>
                </a:solidFill>
              </a:rPr>
              <a:t>РАСХОДЫ БЮДЖЕТА</a:t>
            </a:r>
          </a:p>
          <a:p>
            <a:pPr algn="ctr"/>
            <a:r>
              <a:rPr lang="ru-RU" sz="2000" b="1" dirty="0">
                <a:solidFill>
                  <a:schemeClr val="accent4">
                    <a:lumMod val="20000"/>
                    <a:lumOff val="80000"/>
                  </a:schemeClr>
                </a:solidFill>
                <a:latin typeface="Times New Roman" pitchFamily="18" charset="0"/>
                <a:cs typeface="Times New Roman" panose="02020603050405020304" pitchFamily="18" charset="0"/>
              </a:rPr>
              <a:t>Расходы, связанные с первичным воинским учетом (оплата труда и начисления на выплаты по оплате труда сотруднику ВУС и расходы на канцтовары)</a:t>
            </a:r>
            <a:endParaRPr lang="ru-RU" sz="2000" b="1" dirty="0" smtClean="0">
              <a:solidFill>
                <a:schemeClr val="accent4">
                  <a:lumMod val="20000"/>
                  <a:lumOff val="80000"/>
                </a:schemeClr>
              </a:solidFill>
              <a:latin typeface="Times New Roman" pitchFamily="18" charset="0"/>
              <a:cs typeface="Times New Roman" pitchFamily="18" charset="0"/>
            </a:endParaRPr>
          </a:p>
          <a:p>
            <a:endParaRPr lang="ru-RU" sz="2000" b="1" dirty="0" smtClean="0">
              <a:solidFill>
                <a:schemeClr val="accent4">
                  <a:lumMod val="20000"/>
                  <a:lumOff val="80000"/>
                </a:schemeClr>
              </a:solidFill>
              <a:latin typeface="Times New Roman" pitchFamily="18" charset="0"/>
              <a:cs typeface="Times New Roman" pitchFamily="18" charset="0"/>
            </a:endParaRPr>
          </a:p>
          <a:p>
            <a:endParaRPr lang="ru-RU" sz="2800" b="1" dirty="0">
              <a:solidFill>
                <a:schemeClr val="accent4">
                  <a:lumMod val="20000"/>
                  <a:lumOff val="80000"/>
                </a:schemeClr>
              </a:solidFill>
            </a:endParaRPr>
          </a:p>
        </p:txBody>
      </p:sp>
    </p:spTree>
    <p:extLst>
      <p:ext uri="{BB962C8B-B14F-4D97-AF65-F5344CB8AC3E}">
        <p14:creationId xmlns:p14="http://schemas.microsoft.com/office/powerpoint/2010/main" val="2433527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Диаграмма 6"/>
          <p:cNvGraphicFramePr>
            <a:graphicFrameLocks/>
          </p:cNvGraphicFramePr>
          <p:nvPr>
            <p:extLst>
              <p:ext uri="{D42A27DB-BD31-4B8C-83A1-F6EECF244321}">
                <p14:modId xmlns:p14="http://schemas.microsoft.com/office/powerpoint/2010/main" val="3429377758"/>
              </p:ext>
            </p:extLst>
          </p:nvPr>
        </p:nvGraphicFramePr>
        <p:xfrm>
          <a:off x="607484" y="580190"/>
          <a:ext cx="11074400" cy="32806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Схема 1"/>
          <p:cNvGraphicFramePr/>
          <p:nvPr>
            <p:extLst>
              <p:ext uri="{D42A27DB-BD31-4B8C-83A1-F6EECF244321}">
                <p14:modId xmlns:p14="http://schemas.microsoft.com/office/powerpoint/2010/main" val="846104697"/>
              </p:ext>
            </p:extLst>
          </p:nvPr>
        </p:nvGraphicFramePr>
        <p:xfrm>
          <a:off x="623392" y="3933056"/>
          <a:ext cx="11233248" cy="2736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909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Диаграмма 6"/>
          <p:cNvGraphicFramePr>
            <a:graphicFrameLocks/>
          </p:cNvGraphicFramePr>
          <p:nvPr>
            <p:extLst>
              <p:ext uri="{D42A27DB-BD31-4B8C-83A1-F6EECF244321}">
                <p14:modId xmlns:p14="http://schemas.microsoft.com/office/powerpoint/2010/main" val="1292744846"/>
              </p:ext>
            </p:extLst>
          </p:nvPr>
        </p:nvGraphicFramePr>
        <p:xfrm>
          <a:off x="331076" y="385798"/>
          <a:ext cx="11570230" cy="30983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Схема 1"/>
          <p:cNvGraphicFramePr/>
          <p:nvPr>
            <p:extLst>
              <p:ext uri="{D42A27DB-BD31-4B8C-83A1-F6EECF244321}">
                <p14:modId xmlns:p14="http://schemas.microsoft.com/office/powerpoint/2010/main" val="1333233518"/>
              </p:ext>
            </p:extLst>
          </p:nvPr>
        </p:nvGraphicFramePr>
        <p:xfrm>
          <a:off x="315310" y="3484179"/>
          <a:ext cx="11541330" cy="3185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412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C:\Users\User\Desktop\kultura.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91" b="100000" l="625" r="99323"/>
                    </a14:imgEffect>
                  </a14:imgLayer>
                </a14:imgProps>
              </a:ext>
              <a:ext uri="{28A0092B-C50C-407E-A947-70E740481C1C}">
                <a14:useLocalDpi xmlns:a14="http://schemas.microsoft.com/office/drawing/2010/main" val="0"/>
              </a:ext>
            </a:extLst>
          </a:blip>
          <a:srcRect/>
          <a:stretch>
            <a:fillRect/>
          </a:stretch>
        </p:blipFill>
        <p:spPr bwMode="auto">
          <a:xfrm rot="257705">
            <a:off x="7743394" y="3706023"/>
            <a:ext cx="4612994" cy="286527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64085" y="738139"/>
            <a:ext cx="10110823" cy="3539430"/>
          </a:xfrm>
          <a:prstGeom prst="rect">
            <a:avLst/>
          </a:prstGeom>
        </p:spPr>
        <p:txBody>
          <a:bodyPr wrap="square">
            <a:spAutoFit/>
          </a:bodyPr>
          <a:lstStyle/>
          <a:p>
            <a:pPr algn="just"/>
            <a:r>
              <a:rPr lang="ru-RU" sz="2800" b="1" i="1" u="sng" dirty="0" smtClean="0">
                <a:solidFill>
                  <a:schemeClr val="accent4">
                    <a:lumMod val="40000"/>
                    <a:lumOff val="60000"/>
                  </a:schemeClr>
                </a:solidFill>
                <a:latin typeface="Times New Roman" panose="02020603050405020304" pitchFamily="18" charset="0"/>
                <a:cs typeface="Times New Roman" panose="02020603050405020304" pitchFamily="18" charset="0"/>
              </a:rPr>
              <a:t>Культура</a:t>
            </a:r>
            <a:r>
              <a:rPr lang="ru-RU" sz="2800" b="1"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ru-RU" sz="2800" u="sng" dirty="0">
                <a:solidFill>
                  <a:schemeClr val="bg1"/>
                </a:solidFill>
                <a:latin typeface="Times New Roman" panose="02020603050405020304" pitchFamily="18" charset="0"/>
                <a:cs typeface="Times New Roman" panose="02020603050405020304" pitchFamily="18" charset="0"/>
              </a:rPr>
              <a:t>15,0 тыс. рублей (ремонт, проведение праздников)</a:t>
            </a:r>
          </a:p>
          <a:p>
            <a:pPr algn="just"/>
            <a:r>
              <a:rPr lang="ru-RU" sz="2800" b="1" u="sng" dirty="0">
                <a:solidFill>
                  <a:schemeClr val="accent4">
                    <a:lumMod val="40000"/>
                    <a:lumOff val="60000"/>
                  </a:schemeClr>
                </a:solidFill>
                <a:latin typeface="Times New Roman" panose="02020603050405020304" pitchFamily="18" charset="0"/>
                <a:cs typeface="Times New Roman" panose="02020603050405020304" pitchFamily="18" charset="0"/>
              </a:rPr>
              <a:t>Социальное обеспечение (муниципальные пенсии): </a:t>
            </a:r>
            <a:r>
              <a:rPr lang="ru-RU" sz="2800" u="sng" dirty="0">
                <a:solidFill>
                  <a:schemeClr val="bg1"/>
                </a:solidFill>
                <a:latin typeface="Times New Roman" panose="02020603050405020304" pitchFamily="18" charset="0"/>
                <a:cs typeface="Times New Roman" panose="02020603050405020304" pitchFamily="18" charset="0"/>
              </a:rPr>
              <a:t>342,9 тыс. рублей</a:t>
            </a:r>
          </a:p>
          <a:p>
            <a:pPr algn="just"/>
            <a:r>
              <a:rPr lang="ru-RU" sz="2800" b="1" u="sng" dirty="0">
                <a:solidFill>
                  <a:schemeClr val="accent4">
                    <a:lumMod val="40000"/>
                    <a:lumOff val="60000"/>
                  </a:schemeClr>
                </a:solidFill>
                <a:latin typeface="Times New Roman" panose="02020603050405020304" pitchFamily="18" charset="0"/>
                <a:cs typeface="Times New Roman" panose="02020603050405020304" pitchFamily="18" charset="0"/>
              </a:rPr>
              <a:t>Спорт:</a:t>
            </a:r>
            <a:r>
              <a:rPr lang="ru-RU" sz="2800" u="sng"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ru-RU" sz="2800" u="sng" dirty="0">
                <a:solidFill>
                  <a:schemeClr val="bg1"/>
                </a:solidFill>
                <a:latin typeface="Times New Roman" panose="02020603050405020304" pitchFamily="18" charset="0"/>
                <a:cs typeface="Times New Roman" panose="02020603050405020304" pitchFamily="18" charset="0"/>
              </a:rPr>
              <a:t>86,0 тыс. рублей</a:t>
            </a:r>
          </a:p>
          <a:p>
            <a:pPr algn="just"/>
            <a:r>
              <a:rPr lang="ru-RU" sz="2800" b="1" u="sng" dirty="0">
                <a:solidFill>
                  <a:schemeClr val="accent4">
                    <a:lumMod val="40000"/>
                    <a:lumOff val="60000"/>
                  </a:schemeClr>
                </a:solidFill>
                <a:latin typeface="Times New Roman" panose="02020603050405020304" pitchFamily="18" charset="0"/>
                <a:cs typeface="Times New Roman" panose="02020603050405020304" pitchFamily="18" charset="0"/>
              </a:rPr>
              <a:t>Межбюджетные </a:t>
            </a:r>
            <a:r>
              <a:rPr lang="ru-RU" sz="2800" b="1" u="sng" dirty="0" smtClean="0">
                <a:solidFill>
                  <a:schemeClr val="accent4">
                    <a:lumMod val="40000"/>
                    <a:lumOff val="60000"/>
                  </a:schemeClr>
                </a:solidFill>
                <a:latin typeface="Times New Roman" panose="02020603050405020304" pitchFamily="18" charset="0"/>
                <a:cs typeface="Times New Roman" panose="02020603050405020304" pitchFamily="18" charset="0"/>
              </a:rPr>
              <a:t>трансферты: </a:t>
            </a:r>
            <a:r>
              <a:rPr lang="ru-RU" sz="2800" u="sng" dirty="0" smtClean="0">
                <a:solidFill>
                  <a:schemeClr val="bg1"/>
                </a:solidFill>
                <a:latin typeface="Times New Roman" panose="02020603050405020304" pitchFamily="18" charset="0"/>
                <a:cs typeface="Times New Roman" panose="02020603050405020304" pitchFamily="18" charset="0"/>
              </a:rPr>
              <a:t>передача </a:t>
            </a:r>
            <a:r>
              <a:rPr lang="ru-RU" sz="2800" u="sng" dirty="0">
                <a:solidFill>
                  <a:schemeClr val="bg1"/>
                </a:solidFill>
                <a:latin typeface="Times New Roman" panose="02020603050405020304" pitchFamily="18" charset="0"/>
                <a:cs typeface="Times New Roman" panose="02020603050405020304" pitchFamily="18" charset="0"/>
              </a:rPr>
              <a:t>полномочий контрольно-счетной палате Совета народных депутатов МО «Гиагинский район» по контролю за исполнением бюджета – 57,2 тыс. рублей.</a:t>
            </a:r>
            <a:endParaRPr lang="ru-RU" sz="2800" u="sng" dirty="0">
              <a:solidFill>
                <a:schemeClr val="bg1"/>
              </a:solidFill>
              <a:effectLst/>
              <a:latin typeface="Times New Roman" panose="02020603050405020304" pitchFamily="18" charset="0"/>
              <a:cs typeface="Times New Roman" panose="02020603050405020304" pitchFamily="18" charset="0"/>
            </a:endParaRPr>
          </a:p>
        </p:txBody>
      </p:sp>
      <p:pic>
        <p:nvPicPr>
          <p:cNvPr id="20484" name="Picture 4" descr="C:\Users\User\Desktop\спорт-от-ыха-воссоз-ания-3401738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29" b="86284" l="615" r="98231"/>
                    </a14:imgEffect>
                  </a14:imgLayer>
                </a14:imgProps>
              </a:ext>
              <a:ext uri="{28A0092B-C50C-407E-A947-70E740481C1C}">
                <a14:useLocalDpi xmlns:a14="http://schemas.microsoft.com/office/drawing/2010/main" val="0"/>
              </a:ext>
            </a:extLst>
          </a:blip>
          <a:srcRect/>
          <a:stretch>
            <a:fillRect/>
          </a:stretch>
        </p:blipFill>
        <p:spPr bwMode="auto">
          <a:xfrm>
            <a:off x="364085" y="4247614"/>
            <a:ext cx="4732926" cy="22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88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73421" y="822051"/>
            <a:ext cx="11631168" cy="4955203"/>
          </a:xfrm>
          <a:prstGeom prst="rect">
            <a:avLst/>
          </a:prstGeom>
        </p:spPr>
        <p:txBody>
          <a:bodyPr wrap="square">
            <a:spAutoFit/>
          </a:bodyPr>
          <a:lstStyle/>
          <a:p>
            <a:pPr marL="457200" indent="450215" algn="just">
              <a:spcAft>
                <a:spcPts val="0"/>
              </a:spcAft>
            </a:pPr>
            <a:r>
              <a:rPr lang="ru-RU" sz="3600" b="1" i="1" dirty="0" smtClean="0">
                <a:solidFill>
                  <a:schemeClr val="accent4">
                    <a:lumMod val="40000"/>
                    <a:lumOff val="60000"/>
                  </a:schemeClr>
                </a:solidFill>
                <a:latin typeface="Times New Roman" panose="02020603050405020304" pitchFamily="18" charset="0"/>
                <a:ea typeface="Times New Roman" panose="02020603050405020304" pitchFamily="18" charset="0"/>
              </a:rPr>
              <a:t>               </a:t>
            </a:r>
            <a:r>
              <a:rPr lang="ru-RU" sz="36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  </a:t>
            </a:r>
            <a:r>
              <a:rPr lang="ru-RU" sz="3600" b="1" i="1" u="sng" dirty="0">
                <a:solidFill>
                  <a:schemeClr val="accent4">
                    <a:lumMod val="40000"/>
                    <a:lumOff val="60000"/>
                  </a:schemeClr>
                </a:solidFill>
                <a:latin typeface="Times New Roman" panose="02020603050405020304" pitchFamily="18" charset="0"/>
                <a:ea typeface="Times New Roman" panose="02020603050405020304" pitchFamily="18" charset="0"/>
              </a:rPr>
              <a:t>Местные </a:t>
            </a:r>
            <a:r>
              <a:rPr lang="ru-RU" sz="36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налоги</a:t>
            </a:r>
          </a:p>
          <a:p>
            <a:pPr marL="457200" indent="450215" algn="just">
              <a:spcAft>
                <a:spcPts val="0"/>
              </a:spcAft>
            </a:pPr>
            <a:endParaRPr lang="ru-RU" sz="2800" dirty="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800" dirty="0">
                <a:solidFill>
                  <a:schemeClr val="bg1"/>
                </a:solidFill>
                <a:latin typeface="Times New Roman" panose="02020603050405020304" pitchFamily="18" charset="0"/>
                <a:ea typeface="Times New Roman" panose="02020603050405020304" pitchFamily="18" charset="0"/>
              </a:rPr>
              <a:t>В рамках своих полномочий по установлению</a:t>
            </a:r>
            <a:r>
              <a:rPr lang="ru-RU" sz="2800" dirty="0" smtClean="0">
                <a:solidFill>
                  <a:schemeClr val="bg1"/>
                </a:solidFill>
                <a:latin typeface="Times New Roman" panose="02020603050405020304" pitchFamily="18" charset="0"/>
                <a:ea typeface="Times New Roman" panose="02020603050405020304" pitchFamily="18" charset="0"/>
              </a:rPr>
              <a:t>,</a:t>
            </a:r>
          </a:p>
          <a:p>
            <a:pPr marL="457200" indent="450215" algn="just">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 </a:t>
            </a:r>
            <a:r>
              <a:rPr lang="ru-RU" sz="2800" dirty="0">
                <a:solidFill>
                  <a:schemeClr val="bg1"/>
                </a:solidFill>
                <a:latin typeface="Times New Roman" panose="02020603050405020304" pitchFamily="18" charset="0"/>
                <a:ea typeface="Times New Roman" panose="02020603050405020304" pitchFamily="18" charset="0"/>
              </a:rPr>
              <a:t>изменению и отмене местных налогов и </a:t>
            </a:r>
            <a:endParaRPr lang="ru-RU" sz="28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сборов </a:t>
            </a:r>
            <a:r>
              <a:rPr lang="ru-RU" sz="2800" dirty="0">
                <a:solidFill>
                  <a:schemeClr val="bg1"/>
                </a:solidFill>
                <a:latin typeface="Times New Roman" panose="02020603050405020304" pitchFamily="18" charset="0"/>
                <a:ea typeface="Times New Roman" panose="02020603050405020304" pitchFamily="18" charset="0"/>
              </a:rPr>
              <a:t>поселения каждый год принимаются администрацией ставки </a:t>
            </a:r>
            <a:r>
              <a:rPr lang="ru-RU" sz="2800" dirty="0" smtClean="0">
                <a:solidFill>
                  <a:schemeClr val="bg1"/>
                </a:solidFill>
                <a:latin typeface="Times New Roman" panose="02020603050405020304" pitchFamily="18" charset="0"/>
                <a:ea typeface="Times New Roman" panose="02020603050405020304" pitchFamily="18" charset="0"/>
              </a:rPr>
              <a:t>         </a:t>
            </a:r>
          </a:p>
          <a:p>
            <a:pPr marL="457200" indent="450215" algn="just">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налогов </a:t>
            </a:r>
            <a:r>
              <a:rPr lang="ru-RU" sz="2800" dirty="0">
                <a:solidFill>
                  <a:schemeClr val="bg1"/>
                </a:solidFill>
                <a:latin typeface="Times New Roman" panose="02020603050405020304" pitchFamily="18" charset="0"/>
                <a:ea typeface="Times New Roman" panose="02020603050405020304" pitchFamily="18" charset="0"/>
              </a:rPr>
              <a:t>на имущество физических лиц и земельного </a:t>
            </a:r>
            <a:r>
              <a:rPr lang="ru-RU" sz="2800" dirty="0" smtClean="0">
                <a:solidFill>
                  <a:schemeClr val="bg1"/>
                </a:solidFill>
                <a:latin typeface="Times New Roman" panose="02020603050405020304" pitchFamily="18" charset="0"/>
                <a:ea typeface="Times New Roman" panose="02020603050405020304" pitchFamily="18" charset="0"/>
              </a:rPr>
              <a:t>налога. </a:t>
            </a:r>
          </a:p>
          <a:p>
            <a:pPr marL="457200" indent="450215" algn="just">
              <a:spcAft>
                <a:spcPts val="0"/>
              </a:spcAft>
            </a:pPr>
            <a:r>
              <a:rPr lang="ru-RU" sz="2800" b="1" dirty="0" smtClean="0">
                <a:solidFill>
                  <a:schemeClr val="bg1"/>
                </a:solidFill>
                <a:latin typeface="Times New Roman" panose="02020603050405020304" pitchFamily="18" charset="0"/>
                <a:ea typeface="Times New Roman" panose="02020603050405020304" pitchFamily="18" charset="0"/>
              </a:rPr>
              <a:t>12 ноября </a:t>
            </a:r>
            <a:r>
              <a:rPr lang="ru-RU" sz="2800" b="1" dirty="0">
                <a:solidFill>
                  <a:schemeClr val="bg1"/>
                </a:solidFill>
                <a:latin typeface="Times New Roman" panose="02020603050405020304" pitchFamily="18" charset="0"/>
                <a:ea typeface="Times New Roman" panose="02020603050405020304" pitchFamily="18" charset="0"/>
              </a:rPr>
              <a:t>2019 года </a:t>
            </a:r>
            <a:r>
              <a:rPr lang="ru-RU" sz="2800" dirty="0">
                <a:solidFill>
                  <a:schemeClr val="bg1"/>
                </a:solidFill>
                <a:latin typeface="Times New Roman" panose="02020603050405020304" pitchFamily="18" charset="0"/>
                <a:ea typeface="Times New Roman" panose="02020603050405020304" pitchFamily="18" charset="0"/>
              </a:rPr>
              <a:t>Решением СНД утверждены обновленные </a:t>
            </a:r>
            <a:endParaRPr lang="ru-RU" sz="28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ставки налогов </a:t>
            </a:r>
            <a:r>
              <a:rPr lang="ru-RU" sz="2800" dirty="0">
                <a:solidFill>
                  <a:schemeClr val="bg1"/>
                </a:solidFill>
                <a:latin typeface="Times New Roman" panose="02020603050405020304" pitchFamily="18" charset="0"/>
                <a:ea typeface="Times New Roman" panose="02020603050405020304" pitchFamily="18" charset="0"/>
              </a:rPr>
              <a:t>на имущество физических лиц и земельного налога </a:t>
            </a:r>
            <a:endParaRPr lang="ru-RU" sz="28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на </a:t>
            </a:r>
            <a:r>
              <a:rPr lang="ru-RU" sz="2800" dirty="0">
                <a:solidFill>
                  <a:schemeClr val="bg1"/>
                </a:solidFill>
                <a:latin typeface="Times New Roman" panose="02020603050405020304" pitchFamily="18" charset="0"/>
                <a:ea typeface="Times New Roman" panose="02020603050405020304" pitchFamily="18" charset="0"/>
              </a:rPr>
              <a:t>2020 </a:t>
            </a:r>
            <a:r>
              <a:rPr lang="ru-RU" sz="2800" dirty="0" smtClean="0">
                <a:solidFill>
                  <a:schemeClr val="bg1"/>
                </a:solidFill>
                <a:latin typeface="Times New Roman" panose="02020603050405020304" pitchFamily="18" charset="0"/>
                <a:ea typeface="Times New Roman" panose="02020603050405020304" pitchFamily="18" charset="0"/>
              </a:rPr>
              <a:t>год</a:t>
            </a:r>
            <a:r>
              <a:rPr lang="ru-RU" sz="2800" dirty="0">
                <a:solidFill>
                  <a:schemeClr val="bg1"/>
                </a:solidFill>
                <a:latin typeface="Times New Roman" panose="02020603050405020304" pitchFamily="18" charset="0"/>
                <a:ea typeface="Times New Roman" panose="02020603050405020304" pitchFamily="18" charset="0"/>
              </a:rPr>
              <a:t>. Данные обо всех принятых решениях размещаются на </a:t>
            </a:r>
            <a:endParaRPr lang="ru-RU" sz="28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сайте администрации </a:t>
            </a:r>
            <a:r>
              <a:rPr lang="ru-RU" sz="2800" dirty="0">
                <a:solidFill>
                  <a:schemeClr val="bg1"/>
                </a:solidFill>
                <a:latin typeface="Times New Roman" panose="02020603050405020304" pitchFamily="18" charset="0"/>
                <a:ea typeface="Times New Roman" panose="02020603050405020304" pitchFamily="18" charset="0"/>
              </a:rPr>
              <a:t>и на информационных стендах, обнародование </a:t>
            </a:r>
            <a:endParaRPr lang="ru-RU" sz="28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публикуется </a:t>
            </a:r>
            <a:r>
              <a:rPr lang="ru-RU" sz="2800" dirty="0">
                <a:solidFill>
                  <a:schemeClr val="bg1"/>
                </a:solidFill>
                <a:latin typeface="Times New Roman" panose="02020603050405020304" pitchFamily="18" charset="0"/>
                <a:ea typeface="Times New Roman" panose="02020603050405020304" pitchFamily="18" charset="0"/>
              </a:rPr>
              <a:t>в районной газете «Красное Знамя». </a:t>
            </a:r>
            <a:endParaRPr lang="ru-RU" sz="2800" dirty="0">
              <a:solidFill>
                <a:schemeClr val="bg1"/>
              </a:solidFill>
              <a:effectLst/>
              <a:latin typeface="Times New Roman" panose="02020603050405020304" pitchFamily="18" charset="0"/>
              <a:ea typeface="Times New Roman" panose="02020603050405020304" pitchFamily="18" charset="0"/>
            </a:endParaRPr>
          </a:p>
        </p:txBody>
      </p:sp>
      <p:pic>
        <p:nvPicPr>
          <p:cNvPr id="27650" name="Picture 2" descr="C:\Users\User\Desktop\58069-84-news-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8427" y="208389"/>
            <a:ext cx="2837793" cy="22666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488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C:\Users\User\Desktop\Kira-Sözleşmesi-Davası.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02" b="100000" l="10000" r="99850">
                        <a14:foregroundMark x1="88548" y1="56953" x2="88548" y2="56953"/>
                        <a14:backgroundMark x1="82345" y1="34765" x2="46421" y2="37935"/>
                        <a14:backgroundMark x1="42808" y1="41820" x2="54124" y2="45706"/>
                        <a14:backgroundMark x1="54397" y1="45706" x2="49012" y2="74029"/>
                      </a14:backgroundRemoval>
                    </a14:imgEffect>
                  </a14:imgLayer>
                </a14:imgProps>
              </a:ext>
              <a:ext uri="{28A0092B-C50C-407E-A947-70E740481C1C}">
                <a14:useLocalDpi xmlns:a14="http://schemas.microsoft.com/office/drawing/2010/main" val="0"/>
              </a:ext>
            </a:extLst>
          </a:blip>
          <a:srcRect/>
          <a:stretch>
            <a:fillRect/>
          </a:stretch>
        </p:blipFill>
        <p:spPr bwMode="auto">
          <a:xfrm>
            <a:off x="5156375" y="2169415"/>
            <a:ext cx="7035625" cy="468858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939" y="194041"/>
            <a:ext cx="11826240" cy="5386090"/>
          </a:xfrm>
          <a:prstGeom prst="rect">
            <a:avLst/>
          </a:prstGeom>
        </p:spPr>
        <p:txBody>
          <a:bodyPr wrap="square">
            <a:spAutoFit/>
          </a:bodyPr>
          <a:lstStyle/>
          <a:p>
            <a:pPr marL="457200" indent="450215" algn="ctr">
              <a:spcAft>
                <a:spcPts val="0"/>
              </a:spcAft>
            </a:pPr>
            <a:r>
              <a:rPr lang="ru-RU" sz="36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Имущество</a:t>
            </a:r>
          </a:p>
          <a:p>
            <a:pPr marL="457200" indent="450215" algn="just">
              <a:spcAft>
                <a:spcPts val="0"/>
              </a:spcAft>
            </a:pPr>
            <a:endParaRPr lang="ru-RU" sz="2800" dirty="0">
              <a:solidFill>
                <a:schemeClr val="bg1"/>
              </a:solidFill>
              <a:latin typeface="Times New Roman" panose="02020603050405020304" pitchFamily="18" charset="0"/>
              <a:ea typeface="Times New Roman" panose="02020603050405020304" pitchFamily="18" charset="0"/>
            </a:endParaRPr>
          </a:p>
          <a:p>
            <a:pPr marL="457200" indent="450215">
              <a:spcAft>
                <a:spcPts val="0"/>
              </a:spcAft>
            </a:pPr>
            <a:r>
              <a:rPr lang="ru-RU" sz="2800" dirty="0">
                <a:solidFill>
                  <a:schemeClr val="bg1"/>
                </a:solidFill>
                <a:latin typeface="Times New Roman" panose="02020603050405020304" pitchFamily="18" charset="0"/>
                <a:ea typeface="Times New Roman" panose="02020603050405020304" pitchFamily="18" charset="0"/>
              </a:rPr>
              <a:t>В муниципальной собственности содержатся объекты недвижимого имущества и земельные участки под ними. К таким объектам относятся: здание администрации, здания СДК, сельских клубов, артезианские скважины, колодцы, мосты, дороги, парки, детские спортивные площадки, футбольное поле, кладбища и другие подобные </a:t>
            </a:r>
            <a:r>
              <a:rPr lang="ru-RU" sz="2800" dirty="0" smtClean="0">
                <a:solidFill>
                  <a:schemeClr val="bg1"/>
                </a:solidFill>
                <a:latin typeface="Times New Roman" panose="02020603050405020304" pitchFamily="18" charset="0"/>
                <a:ea typeface="Times New Roman" panose="02020603050405020304" pitchFamily="18" charset="0"/>
              </a:rPr>
              <a:t>объекты.</a:t>
            </a:r>
          </a:p>
          <a:p>
            <a:pPr marL="457200" indent="450215">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Водоснабжением </a:t>
            </a:r>
            <a:r>
              <a:rPr lang="ru-RU" sz="2800" dirty="0">
                <a:solidFill>
                  <a:schemeClr val="bg1"/>
                </a:solidFill>
                <a:latin typeface="Times New Roman" panose="02020603050405020304" pitchFamily="18" charset="0"/>
                <a:ea typeface="Times New Roman" panose="02020603050405020304" pitchFamily="18" charset="0"/>
              </a:rPr>
              <a:t>с 15 </a:t>
            </a:r>
            <a:r>
              <a:rPr lang="ru-RU" sz="2800" dirty="0" smtClean="0">
                <a:solidFill>
                  <a:schemeClr val="bg1"/>
                </a:solidFill>
                <a:latin typeface="Times New Roman" panose="02020603050405020304" pitchFamily="18" charset="0"/>
                <a:ea typeface="Times New Roman" panose="02020603050405020304" pitchFamily="18" charset="0"/>
              </a:rPr>
              <a:t>апреля 2009 </a:t>
            </a:r>
            <a:r>
              <a:rPr lang="ru-RU" sz="2800" dirty="0">
                <a:solidFill>
                  <a:schemeClr val="bg1"/>
                </a:solidFill>
                <a:latin typeface="Times New Roman" panose="02020603050405020304" pitchFamily="18" charset="0"/>
                <a:ea typeface="Times New Roman" panose="02020603050405020304" pitchFamily="18" charset="0"/>
              </a:rPr>
              <a:t>года на территории </a:t>
            </a:r>
            <a:r>
              <a:rPr lang="ru-RU" sz="2800" dirty="0" smtClean="0">
                <a:solidFill>
                  <a:schemeClr val="bg1"/>
                </a:solidFill>
                <a:latin typeface="Times New Roman" panose="02020603050405020304" pitchFamily="18" charset="0"/>
                <a:ea typeface="Times New Roman" panose="02020603050405020304" pitchFamily="18" charset="0"/>
              </a:rPr>
              <a:t>сельского </a:t>
            </a:r>
            <a:r>
              <a:rPr lang="ru-RU" sz="2800" dirty="0">
                <a:solidFill>
                  <a:schemeClr val="bg1"/>
                </a:solidFill>
                <a:latin typeface="Times New Roman" panose="02020603050405020304" pitchFamily="18" charset="0"/>
                <a:ea typeface="Times New Roman" panose="02020603050405020304" pitchFamily="18" charset="0"/>
              </a:rPr>
              <a:t>поселения </a:t>
            </a:r>
            <a:r>
              <a:rPr lang="ru-RU" sz="2800" dirty="0" smtClean="0">
                <a:solidFill>
                  <a:schemeClr val="bg1"/>
                </a:solidFill>
                <a:latin typeface="Times New Roman" panose="02020603050405020304" pitchFamily="18" charset="0"/>
                <a:ea typeface="Times New Roman" panose="02020603050405020304" pitchFamily="18" charset="0"/>
              </a:rPr>
              <a:t>занималось </a:t>
            </a:r>
            <a:r>
              <a:rPr lang="ru-RU" sz="2800" dirty="0">
                <a:solidFill>
                  <a:schemeClr val="bg1"/>
                </a:solidFill>
                <a:latin typeface="Times New Roman" panose="02020603050405020304" pitchFamily="18" charset="0"/>
                <a:ea typeface="Times New Roman" panose="02020603050405020304" pitchFamily="18" charset="0"/>
              </a:rPr>
              <a:t>муниципальное предприятие «Труд</a:t>
            </a:r>
            <a:r>
              <a:rPr lang="ru-RU" sz="2800" dirty="0" smtClean="0">
                <a:solidFill>
                  <a:schemeClr val="bg1"/>
                </a:solidFill>
                <a:latin typeface="Times New Roman" panose="02020603050405020304" pitchFamily="18" charset="0"/>
                <a:ea typeface="Times New Roman" panose="02020603050405020304" pitchFamily="18" charset="0"/>
              </a:rPr>
              <a:t>». </a:t>
            </a:r>
          </a:p>
          <a:p>
            <a:pPr marL="457200" indent="450215">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В </a:t>
            </a:r>
            <a:r>
              <a:rPr lang="ru-RU" sz="2800" dirty="0">
                <a:solidFill>
                  <a:schemeClr val="bg1"/>
                </a:solidFill>
                <a:latin typeface="Times New Roman" panose="02020603050405020304" pitchFamily="18" charset="0"/>
                <a:ea typeface="Times New Roman" panose="02020603050405020304" pitchFamily="18" charset="0"/>
              </a:rPr>
              <a:t>связи с </a:t>
            </a:r>
            <a:r>
              <a:rPr lang="ru-RU" sz="2800" dirty="0" smtClean="0">
                <a:solidFill>
                  <a:schemeClr val="bg1"/>
                </a:solidFill>
                <a:latin typeface="Times New Roman" panose="02020603050405020304" pitchFamily="18" charset="0"/>
                <a:ea typeface="Times New Roman" panose="02020603050405020304" pitchFamily="18" charset="0"/>
              </a:rPr>
              <a:t>приостановлением своей </a:t>
            </a:r>
            <a:r>
              <a:rPr lang="ru-RU" sz="2800" dirty="0">
                <a:solidFill>
                  <a:schemeClr val="bg1"/>
                </a:solidFill>
                <a:latin typeface="Times New Roman" panose="02020603050405020304" pitchFamily="18" charset="0"/>
                <a:ea typeface="Times New Roman" panose="02020603050405020304" pitchFamily="18" charset="0"/>
              </a:rPr>
              <a:t>деятельности (ликвидации</a:t>
            </a:r>
            <a:r>
              <a:rPr lang="ru-RU" sz="2800" dirty="0" smtClean="0">
                <a:solidFill>
                  <a:schemeClr val="bg1"/>
                </a:solidFill>
                <a:latin typeface="Times New Roman" panose="02020603050405020304" pitchFamily="18" charset="0"/>
                <a:ea typeface="Times New Roman" panose="02020603050405020304" pitchFamily="18" charset="0"/>
              </a:rPr>
              <a:t>) </a:t>
            </a:r>
            <a:r>
              <a:rPr lang="ru-RU" sz="2800" dirty="0">
                <a:solidFill>
                  <a:schemeClr val="bg1"/>
                </a:solidFill>
                <a:latin typeface="Times New Roman" panose="02020603050405020304" pitchFamily="18" charset="0"/>
                <a:ea typeface="Times New Roman" panose="02020603050405020304" pitchFamily="18" charset="0"/>
              </a:rPr>
              <a:t>обязанности своевременного </a:t>
            </a:r>
            <a:r>
              <a:rPr lang="ru-RU" sz="2800" dirty="0" smtClean="0">
                <a:solidFill>
                  <a:schemeClr val="bg1"/>
                </a:solidFill>
                <a:latin typeface="Times New Roman" panose="02020603050405020304" pitchFamily="18" charset="0"/>
                <a:ea typeface="Times New Roman" panose="02020603050405020304" pitchFamily="18" charset="0"/>
              </a:rPr>
              <a:t>обеспечения </a:t>
            </a:r>
            <a:r>
              <a:rPr lang="ru-RU" sz="2800" dirty="0">
                <a:solidFill>
                  <a:schemeClr val="bg1"/>
                </a:solidFill>
                <a:latin typeface="Times New Roman" panose="02020603050405020304" pitchFamily="18" charset="0"/>
                <a:ea typeface="Times New Roman" panose="02020603050405020304" pitchFamily="18" charset="0"/>
              </a:rPr>
              <a:t>потребителей </a:t>
            </a:r>
            <a:endParaRPr lang="ru-RU" sz="2800" dirty="0" smtClean="0">
              <a:solidFill>
                <a:schemeClr val="bg1"/>
              </a:solidFill>
              <a:latin typeface="Times New Roman" panose="02020603050405020304" pitchFamily="18" charset="0"/>
              <a:ea typeface="Times New Roman" panose="02020603050405020304" pitchFamily="18" charset="0"/>
            </a:endParaRPr>
          </a:p>
          <a:p>
            <a:pPr marL="457200" indent="450215">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водой переданы </a:t>
            </a:r>
            <a:r>
              <a:rPr lang="ru-RU" sz="2800" dirty="0">
                <a:solidFill>
                  <a:schemeClr val="bg1"/>
                </a:solidFill>
                <a:latin typeface="Times New Roman" panose="02020603050405020304" pitchFamily="18" charset="0"/>
                <a:ea typeface="Times New Roman" panose="02020603050405020304" pitchFamily="18" charset="0"/>
              </a:rPr>
              <a:t>на </a:t>
            </a:r>
            <a:r>
              <a:rPr lang="ru-RU" sz="2800" dirty="0" smtClean="0">
                <a:solidFill>
                  <a:schemeClr val="bg1"/>
                </a:solidFill>
                <a:latin typeface="Times New Roman" panose="02020603050405020304" pitchFamily="18" charset="0"/>
                <a:ea typeface="Times New Roman" panose="02020603050405020304" pitchFamily="18" charset="0"/>
              </a:rPr>
              <a:t>ИП </a:t>
            </a:r>
            <a:r>
              <a:rPr lang="ru-RU" sz="2800" dirty="0" err="1">
                <a:solidFill>
                  <a:schemeClr val="bg1"/>
                </a:solidFill>
                <a:latin typeface="Times New Roman" panose="02020603050405020304" pitchFamily="18" charset="0"/>
                <a:ea typeface="Times New Roman" panose="02020603050405020304" pitchFamily="18" charset="0"/>
              </a:rPr>
              <a:t>Рябичко</a:t>
            </a:r>
            <a:r>
              <a:rPr lang="ru-RU" sz="2800" dirty="0">
                <a:solidFill>
                  <a:schemeClr val="bg1"/>
                </a:solidFill>
                <a:latin typeface="Times New Roman" panose="02020603050405020304" pitchFamily="18" charset="0"/>
                <a:ea typeface="Times New Roman" panose="02020603050405020304" pitchFamily="18" charset="0"/>
              </a:rPr>
              <a:t> Д.С. </a:t>
            </a:r>
            <a:endParaRPr lang="ru-RU"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604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328061" y="197960"/>
            <a:ext cx="11411712" cy="6432530"/>
          </a:xfrm>
          <a:prstGeom prst="rect">
            <a:avLst/>
          </a:prstGeom>
        </p:spPr>
        <p:txBody>
          <a:bodyPr wrap="square">
            <a:spAutoFit/>
          </a:bodyPr>
          <a:lstStyle/>
          <a:p>
            <a:pPr indent="450215" algn="ctr">
              <a:spcAft>
                <a:spcPts val="0"/>
              </a:spcAft>
            </a:pP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Первичные </a:t>
            </a:r>
            <a:r>
              <a:rPr lang="ru-RU" sz="3200" b="1" i="1" u="sng" dirty="0">
                <a:solidFill>
                  <a:schemeClr val="accent4">
                    <a:lumMod val="40000"/>
                    <a:lumOff val="60000"/>
                  </a:schemeClr>
                </a:solidFill>
                <a:latin typeface="Times New Roman" panose="02020603050405020304" pitchFamily="18" charset="0"/>
                <a:ea typeface="Times New Roman" panose="02020603050405020304" pitchFamily="18" charset="0"/>
              </a:rPr>
              <a:t>меры пожарной </a:t>
            </a: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безопасности</a:t>
            </a:r>
          </a:p>
          <a:p>
            <a:pPr indent="450215" algn="just">
              <a:spcAft>
                <a:spcPts val="0"/>
              </a:spcAft>
            </a:pPr>
            <a:endParaRPr lang="ru-RU" sz="2400" dirty="0">
              <a:solidFill>
                <a:schemeClr val="bg1"/>
              </a:solidFill>
              <a:latin typeface="Times New Roman" panose="02020603050405020304" pitchFamily="18" charset="0"/>
              <a:ea typeface="Times New Roman" panose="02020603050405020304" pitchFamily="18" charset="0"/>
            </a:endParaRPr>
          </a:p>
          <a:p>
            <a:pPr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В </a:t>
            </a:r>
            <a:r>
              <a:rPr lang="ru-RU" sz="2400" dirty="0">
                <a:solidFill>
                  <a:schemeClr val="bg1"/>
                </a:solidFill>
                <a:latin typeface="Times New Roman" panose="02020603050405020304" pitchFamily="18" charset="0"/>
                <a:ea typeface="Times New Roman" panose="02020603050405020304" pitchFamily="18" charset="0"/>
              </a:rPr>
              <a:t>2019 году было проведено 12 сходов граждан, более 72 личных </a:t>
            </a:r>
            <a:r>
              <a:rPr lang="ru-RU" sz="2400" dirty="0" smtClean="0">
                <a:solidFill>
                  <a:schemeClr val="bg1"/>
                </a:solidFill>
                <a:latin typeface="Times New Roman" panose="02020603050405020304" pitchFamily="18" charset="0"/>
                <a:ea typeface="Times New Roman" panose="02020603050405020304" pitchFamily="18" charset="0"/>
              </a:rPr>
              <a:t>встреч</a:t>
            </a:r>
            <a:r>
              <a:rPr lang="ru-RU" sz="2400" dirty="0">
                <a:solidFill>
                  <a:schemeClr val="bg1"/>
                </a:solidFill>
                <a:latin typeface="Times New Roman" panose="02020603050405020304" pitchFamily="18" charset="0"/>
                <a:ea typeface="Times New Roman" panose="02020603050405020304" pitchFamily="18" charset="0"/>
              </a:rPr>
              <a:t>.</a:t>
            </a:r>
            <a:r>
              <a:rPr lang="ru-RU" sz="2400" dirty="0" smtClean="0">
                <a:solidFill>
                  <a:schemeClr val="bg1"/>
                </a:solidFill>
                <a:latin typeface="Times New Roman" panose="02020603050405020304" pitchFamily="18" charset="0"/>
                <a:ea typeface="Times New Roman" panose="02020603050405020304" pitchFamily="18" charset="0"/>
              </a:rPr>
              <a:t> Административной </a:t>
            </a:r>
            <a:r>
              <a:rPr lang="ru-RU" sz="2400" dirty="0">
                <a:solidFill>
                  <a:schemeClr val="bg1"/>
                </a:solidFill>
                <a:latin typeface="Times New Roman" panose="02020603050405020304" pitchFamily="18" charset="0"/>
                <a:ea typeface="Times New Roman" panose="02020603050405020304" pitchFamily="18" charset="0"/>
              </a:rPr>
              <a:t>комиссией было заведено шесть административных дела о нарушении режима выкашивания сорной и карантинной растительности и </a:t>
            </a:r>
            <a:r>
              <a:rPr lang="ru-RU" sz="2400" dirty="0" smtClean="0">
                <a:solidFill>
                  <a:schemeClr val="bg1"/>
                </a:solidFill>
                <a:latin typeface="Times New Roman" panose="02020603050405020304" pitchFamily="18" charset="0"/>
                <a:ea typeface="Times New Roman" panose="02020603050405020304" pitchFamily="18" charset="0"/>
              </a:rPr>
              <a:t>одно административное </a:t>
            </a:r>
            <a:r>
              <a:rPr lang="ru-RU" sz="2400" dirty="0">
                <a:solidFill>
                  <a:schemeClr val="bg1"/>
                </a:solidFill>
                <a:latin typeface="Times New Roman" panose="02020603050405020304" pitchFamily="18" charset="0"/>
                <a:ea typeface="Times New Roman" panose="02020603050405020304" pitchFamily="18" charset="0"/>
              </a:rPr>
              <a:t>дело по выжиганию сорной растительности. </a:t>
            </a:r>
          </a:p>
          <a:p>
            <a:pPr indent="450215" algn="just">
              <a:spcAft>
                <a:spcPts val="0"/>
              </a:spcAft>
            </a:pPr>
            <a:r>
              <a:rPr lang="ru-RU" sz="2400" dirty="0">
                <a:solidFill>
                  <a:schemeClr val="bg1"/>
                </a:solidFill>
                <a:latin typeface="Times New Roman" panose="02020603050405020304" pitchFamily="18" charset="0"/>
                <a:ea typeface="Times New Roman" panose="02020603050405020304" pitchFamily="18" charset="0"/>
              </a:rPr>
              <a:t>Силами рабочих администрации обустроены две противопожарные полосы в п. Новом по ул. Мира,1А и ул. Школьная, 3, протяженностью 470 </a:t>
            </a:r>
            <a:r>
              <a:rPr lang="ru-RU" sz="2400" dirty="0" smtClean="0">
                <a:solidFill>
                  <a:schemeClr val="bg1"/>
                </a:solidFill>
                <a:latin typeface="Times New Roman" panose="02020603050405020304" pitchFamily="18" charset="0"/>
                <a:ea typeface="Times New Roman" panose="02020603050405020304" pitchFamily="18" charset="0"/>
              </a:rPr>
              <a:t>м.</a:t>
            </a:r>
          </a:p>
          <a:p>
            <a:pPr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Определены владельцы 18 </a:t>
            </a:r>
            <a:r>
              <a:rPr lang="ru-RU" sz="2400" dirty="0">
                <a:solidFill>
                  <a:schemeClr val="bg1"/>
                </a:solidFill>
                <a:latin typeface="Times New Roman" panose="02020603050405020304" pitchFamily="18" charset="0"/>
                <a:ea typeface="Times New Roman" panose="02020603050405020304" pitchFamily="18" charset="0"/>
              </a:rPr>
              <a:t>заброшенных домовладений. С ними была проведена разъяснительная работа об административной ответственности, о своевременной очистке территорий от сухой травы и горючего мусора</a:t>
            </a:r>
            <a:r>
              <a:rPr lang="ru-RU" sz="2400" dirty="0" smtClean="0">
                <a:solidFill>
                  <a:schemeClr val="bg1"/>
                </a:solidFill>
                <a:latin typeface="Times New Roman" panose="02020603050405020304" pitchFamily="18" charset="0"/>
                <a:ea typeface="Times New Roman" panose="02020603050405020304" pitchFamily="18" charset="0"/>
              </a:rPr>
              <a:t>.</a:t>
            </a:r>
          </a:p>
          <a:p>
            <a:pPr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 За </a:t>
            </a:r>
            <a:r>
              <a:rPr lang="ru-RU" sz="2400" dirty="0">
                <a:solidFill>
                  <a:schemeClr val="bg1"/>
                </a:solidFill>
                <a:latin typeface="Times New Roman" panose="02020603050405020304" pitchFamily="18" charset="0"/>
                <a:ea typeface="Times New Roman" panose="02020603050405020304" pitchFamily="18" charset="0"/>
              </a:rPr>
              <a:t>период 2019 года было зафиксировано 13 ландшафтных возгорания, вызванных выжиганием сухой травы и сжиганием пожнивных остатков, все они были своевременно локализованы и ликвидированы аварийно-спасательным звеном, укомплектованным двумя автомобилями </a:t>
            </a:r>
            <a:r>
              <a:rPr lang="ru-RU" sz="2400" dirty="0" smtClean="0">
                <a:solidFill>
                  <a:schemeClr val="bg1"/>
                </a:solidFill>
                <a:latin typeface="Times New Roman" panose="02020603050405020304" pitchFamily="18" charset="0"/>
                <a:ea typeface="Times New Roman" panose="02020603050405020304" pitchFamily="18" charset="0"/>
              </a:rPr>
              <a:t>АРС-14.</a:t>
            </a:r>
          </a:p>
          <a:p>
            <a:pPr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На </a:t>
            </a:r>
            <a:r>
              <a:rPr lang="ru-RU" sz="2400" dirty="0">
                <a:solidFill>
                  <a:schemeClr val="bg1"/>
                </a:solidFill>
                <a:latin typeface="Times New Roman" panose="02020603050405020304" pitchFamily="18" charset="0"/>
                <a:ea typeface="Times New Roman" panose="02020603050405020304" pitchFamily="18" charset="0"/>
              </a:rPr>
              <a:t>территории МО «</a:t>
            </a:r>
            <a:r>
              <a:rPr lang="ru-RU" sz="2400" dirty="0" err="1">
                <a:solidFill>
                  <a:schemeClr val="bg1"/>
                </a:solidFill>
                <a:latin typeface="Times New Roman" panose="02020603050405020304" pitchFamily="18" charset="0"/>
                <a:ea typeface="Times New Roman" panose="02020603050405020304" pitchFamily="18" charset="0"/>
              </a:rPr>
              <a:t>Айрюмовское</a:t>
            </a:r>
            <a:r>
              <a:rPr lang="ru-RU" sz="2400" dirty="0">
                <a:solidFill>
                  <a:schemeClr val="bg1"/>
                </a:solidFill>
                <a:latin typeface="Times New Roman" panose="02020603050405020304" pitchFamily="18" charset="0"/>
                <a:ea typeface="Times New Roman" panose="02020603050405020304" pitchFamily="18" charset="0"/>
              </a:rPr>
              <a:t> сельское поселение» находятся 16 источников противопожарного водоснабжения, все они в исправном состоянии.</a:t>
            </a:r>
            <a:endParaRPr lang="ru-RU" sz="24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6332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035710" y="1441445"/>
            <a:ext cx="9455711" cy="830997"/>
          </a:xfrm>
          <a:prstGeom prst="rect">
            <a:avLst/>
          </a:prstGeom>
          <a:solidFill>
            <a:srgbClr val="99FFCC"/>
          </a:soli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defPPr>
              <a:defRPr lang="ru-RU"/>
            </a:defPPr>
            <a:lvl1pPr algn="ctr">
              <a:defRPr b="1">
                <a:solidFill>
                  <a:schemeClr val="dk1"/>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ru-RU" sz="2400" dirty="0">
                <a:ln>
                  <a:solidFill>
                    <a:schemeClr val="bg1"/>
                  </a:solidFill>
                </a:ln>
                <a:latin typeface="Arial Black" panose="020B0A04020102020204" pitchFamily="34" charset="0"/>
                <a:ea typeface="Times New Roman" panose="02020603050405020304" pitchFamily="18" charset="0"/>
              </a:rPr>
              <a:t>обеспечение бесперебойной работы бюджетных учреждений</a:t>
            </a:r>
            <a:endParaRPr lang="ru-RU" sz="2400" dirty="0"/>
          </a:p>
        </p:txBody>
      </p:sp>
      <p:sp>
        <p:nvSpPr>
          <p:cNvPr id="4" name="TextBox 3"/>
          <p:cNvSpPr txBox="1"/>
          <p:nvPr/>
        </p:nvSpPr>
        <p:spPr>
          <a:xfrm>
            <a:off x="1093895" y="901376"/>
            <a:ext cx="9300091" cy="461665"/>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ru-RU"/>
            </a:defPPr>
            <a:lvl1pPr algn="ctr">
              <a:defRPr sz="2000" b="1">
                <a:solidFill>
                  <a:schemeClr val="dk1"/>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ru-RU" sz="2400" dirty="0">
                <a:ln>
                  <a:solidFill>
                    <a:schemeClr val="bg1"/>
                  </a:solidFill>
                </a:ln>
                <a:latin typeface="Arial Black" panose="020B0A04020102020204" pitchFamily="34" charset="0"/>
                <a:ea typeface="Times New Roman" panose="02020603050405020304" pitchFamily="18" charset="0"/>
              </a:rPr>
              <a:t>исполнение бюджета поселения</a:t>
            </a:r>
            <a:endParaRPr lang="ru-RU" sz="2400" dirty="0"/>
          </a:p>
        </p:txBody>
      </p:sp>
      <p:sp>
        <p:nvSpPr>
          <p:cNvPr id="5" name="TextBox 4"/>
          <p:cNvSpPr txBox="1"/>
          <p:nvPr/>
        </p:nvSpPr>
        <p:spPr>
          <a:xfrm>
            <a:off x="1093895" y="2397926"/>
            <a:ext cx="9455711" cy="1200329"/>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ru-RU"/>
            </a:defPPr>
            <a:lvl1pPr algn="ctr">
              <a:defRPr sz="2000" b="1">
                <a:solidFill>
                  <a:schemeClr val="dk1"/>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ru-RU" sz="2400" dirty="0">
                <a:ln>
                  <a:solidFill>
                    <a:schemeClr val="bg1"/>
                  </a:solidFill>
                </a:ln>
                <a:latin typeface="Arial Black" panose="020B0A04020102020204" pitchFamily="34" charset="0"/>
                <a:ea typeface="Times New Roman" panose="02020603050405020304" pitchFamily="18" charset="0"/>
              </a:rPr>
              <a:t>благоустройство территорий населенных пунктов, развитие инфраструктуры, обеспечение жизнедеятельности поселения</a:t>
            </a:r>
            <a:endParaRPr lang="ru-RU" sz="2400" dirty="0"/>
          </a:p>
        </p:txBody>
      </p:sp>
      <p:sp>
        <p:nvSpPr>
          <p:cNvPr id="6" name="TextBox 5"/>
          <p:cNvSpPr txBox="1"/>
          <p:nvPr/>
        </p:nvSpPr>
        <p:spPr>
          <a:xfrm>
            <a:off x="1078076" y="3726506"/>
            <a:ext cx="9370980" cy="1200329"/>
          </a:xfrm>
          <a:prstGeom prst="rect">
            <a:avLst/>
          </a:prstGeom>
          <a:solidFill>
            <a:srgbClr val="99FFCC"/>
          </a:soli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a:spAutoFit/>
          </a:bodyPr>
          <a:lstStyle>
            <a:defPPr>
              <a:defRPr lang="ru-RU"/>
            </a:defPPr>
            <a:lvl1pPr algn="ctr">
              <a:defRPr b="1">
                <a:latin typeface="Times New Roman" pitchFamily="18" charset="0"/>
                <a:cs typeface="Times New Roman" pitchFamily="18" charset="0"/>
              </a:defRPr>
            </a:lvl1pPr>
          </a:lstStyle>
          <a:p>
            <a:r>
              <a:rPr lang="ru-RU" sz="2400" dirty="0">
                <a:ln>
                  <a:solidFill>
                    <a:schemeClr val="bg1"/>
                  </a:solidFill>
                </a:ln>
                <a:latin typeface="Arial Black" panose="020B0A04020102020204" pitchFamily="34" charset="0"/>
                <a:ea typeface="Times New Roman" panose="02020603050405020304" pitchFamily="18" charset="0"/>
              </a:rPr>
              <a:t>взаимодействие с предприятиями и организациями всех форм собственности с целью укрепления и развития экономики поселения</a:t>
            </a:r>
            <a:endParaRPr lang="ru-RU" sz="2400" dirty="0">
              <a:ln>
                <a:solidFill>
                  <a:schemeClr val="bg1"/>
                </a:solidFill>
              </a:ln>
              <a:effectLst>
                <a:innerShdw blurRad="63500" dist="50800" dir="18900000">
                  <a:schemeClr val="bg2">
                    <a:alpha val="50000"/>
                  </a:schemeClr>
                </a:innerShdw>
              </a:effectLst>
              <a:latin typeface="Arial Black" panose="020B0A04020102020204" pitchFamily="34" charset="0"/>
            </a:endParaRPr>
          </a:p>
        </p:txBody>
      </p:sp>
      <p:sp>
        <p:nvSpPr>
          <p:cNvPr id="7" name="TextBox 6"/>
          <p:cNvSpPr txBox="1"/>
          <p:nvPr/>
        </p:nvSpPr>
        <p:spPr>
          <a:xfrm>
            <a:off x="1169296" y="5108668"/>
            <a:ext cx="9328615" cy="1569660"/>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ru-RU"/>
            </a:defPPr>
            <a:lvl1pPr algn="ctr">
              <a:defRPr sz="2000" b="1">
                <a:solidFill>
                  <a:schemeClr val="dk1"/>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indent="450215" algn="just">
              <a:spcAft>
                <a:spcPts val="0"/>
              </a:spcAft>
            </a:pPr>
            <a:r>
              <a:rPr lang="ru-RU" sz="2400" dirty="0">
                <a:ln>
                  <a:solidFill>
                    <a:schemeClr val="bg1"/>
                  </a:solidFill>
                </a:ln>
                <a:latin typeface="Arial Black" panose="020B0A04020102020204" pitchFamily="34" charset="0"/>
                <a:ea typeface="Times New Roman" panose="02020603050405020304" pitchFamily="18" charset="0"/>
              </a:rPr>
              <a:t>работа по предупреждению и ликвидации последствий чрезвычайных ситуаций, обеспечение первичных мер пожарной безопасности и многое другое</a:t>
            </a:r>
          </a:p>
        </p:txBody>
      </p:sp>
      <p:pic>
        <p:nvPicPr>
          <p:cNvPr id="3078" name="Picture 6" descr="https://justdirect.ru/wppage/youtube/files/img/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839" y="935968"/>
            <a:ext cx="625457" cy="4795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https://justdirect.ru/wppage/youtube/files/img/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839" y="2760963"/>
            <a:ext cx="625457" cy="47953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https://justdirect.ru/wppage/youtube/files/img/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252" y="1764830"/>
            <a:ext cx="625457" cy="47953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https://justdirect.ru/wppage/youtube/files/img/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838" y="4109586"/>
            <a:ext cx="625457" cy="47953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https://justdirect.ru/wppage/youtube/files/img/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436" y="5413960"/>
            <a:ext cx="625457" cy="479538"/>
          </a:xfrm>
          <a:prstGeom prst="rect">
            <a:avLst/>
          </a:prstGeom>
          <a:noFill/>
          <a:extLst>
            <a:ext uri="{909E8E84-426E-40DD-AFC4-6F175D3DCCD1}">
              <a14:hiddenFill xmlns:a14="http://schemas.microsoft.com/office/drawing/2010/main">
                <a:solidFill>
                  <a:srgbClr val="FFFFFF"/>
                </a:solidFill>
              </a14:hiddenFill>
            </a:ext>
          </a:extLst>
        </p:spPr>
      </p:pic>
      <p:sp>
        <p:nvSpPr>
          <p:cNvPr id="46" name="Прямоугольник 45"/>
          <p:cNvSpPr/>
          <p:nvPr/>
        </p:nvSpPr>
        <p:spPr>
          <a:xfrm>
            <a:off x="3649521" y="98617"/>
            <a:ext cx="4698274" cy="769441"/>
          </a:xfrm>
          <a:prstGeom prst="rect">
            <a:avLst/>
          </a:prstGeom>
        </p:spPr>
        <p:txBody>
          <a:bodyPr wrap="none">
            <a:spAutoFit/>
          </a:bodyPr>
          <a:lstStyle/>
          <a:p>
            <a:pPr algn="ctr"/>
            <a:r>
              <a:rPr lang="ru-RU" sz="4400" b="1" i="1" dirty="0">
                <a:ln w="11430">
                  <a:noFill/>
                </a:ln>
                <a:solidFill>
                  <a:srgbClr val="FFFF66"/>
                </a:solidFill>
                <a:effectLst>
                  <a:glow rad="127000">
                    <a:schemeClr val="tx1"/>
                  </a:glow>
                  <a:outerShdw blurRad="50800" dist="39000" dir="5460000" algn="tl">
                    <a:srgbClr val="000000">
                      <a:alpha val="38000"/>
                    </a:srgbClr>
                  </a:outerShdw>
                </a:effectLst>
                <a:latin typeface="Times New Roman" pitchFamily="18" charset="0"/>
                <a:cs typeface="Times New Roman" pitchFamily="18" charset="0"/>
              </a:rPr>
              <a:t>Ключевые задачи:</a:t>
            </a:r>
          </a:p>
        </p:txBody>
      </p:sp>
      <p:grpSp>
        <p:nvGrpSpPr>
          <p:cNvPr id="23" name="Группа 22"/>
          <p:cNvGrpSpPr/>
          <p:nvPr/>
        </p:nvGrpSpPr>
        <p:grpSpPr>
          <a:xfrm>
            <a:off x="8602039" y="97038"/>
            <a:ext cx="3791744" cy="3318825"/>
            <a:chOff x="6493780" y="761411"/>
            <a:chExt cx="3282404" cy="4295776"/>
          </a:xfrm>
        </p:grpSpPr>
        <p:sp>
          <p:nvSpPr>
            <p:cNvPr id="24" name="Овал 23"/>
            <p:cNvSpPr/>
            <p:nvPr/>
          </p:nvSpPr>
          <p:spPr>
            <a:xfrm>
              <a:off x="8100391" y="1261425"/>
              <a:ext cx="1224137" cy="1128909"/>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5" name="Picture 2" descr="http://aproekt.ucoz.net/12/shutterstock_123142174.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7650" b="89690" l="4800" r="64500"/>
                      </a14:imgEffect>
                    </a14:imgLayer>
                  </a14:imgProps>
                </a:ext>
                <a:ext uri="{28A0092B-C50C-407E-A947-70E740481C1C}">
                  <a14:useLocalDpi xmlns:a14="http://schemas.microsoft.com/office/drawing/2010/main" val="0"/>
                </a:ext>
              </a:extLst>
            </a:blip>
            <a:srcRect r="32323"/>
            <a:stretch/>
          </p:blipFill>
          <p:spPr bwMode="auto">
            <a:xfrm flipH="1">
              <a:off x="6493780" y="761411"/>
              <a:ext cx="3282404" cy="42957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6384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par>
                          <p:cTn id="18" fill="hold">
                            <p:stCondLst>
                              <p:cond delay="2000"/>
                            </p:stCondLst>
                            <p:childTnLst>
                              <p:par>
                                <p:cTn id="19" presetID="3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800" decel="100000"/>
                                        <p:tgtEl>
                                          <p:spTgt spid="4"/>
                                        </p:tgtEl>
                                      </p:cBhvr>
                                    </p:animEffect>
                                    <p:anim calcmode="lin" valueType="num">
                                      <p:cBhvr>
                                        <p:cTn id="22" dur="800" decel="100000" fill="hold"/>
                                        <p:tgtEl>
                                          <p:spTgt spid="4"/>
                                        </p:tgtEl>
                                        <p:attrNameLst>
                                          <p:attrName>style.rotation</p:attrName>
                                        </p:attrNameLst>
                                      </p:cBhvr>
                                      <p:tavLst>
                                        <p:tav tm="0">
                                          <p:val>
                                            <p:fltVal val="-90"/>
                                          </p:val>
                                        </p:tav>
                                        <p:tav tm="100000">
                                          <p:val>
                                            <p:fltVal val="0"/>
                                          </p:val>
                                        </p:tav>
                                      </p:tavLst>
                                    </p:anim>
                                    <p:anim calcmode="lin" valueType="num">
                                      <p:cBhvr>
                                        <p:cTn id="23" dur="800" decel="100000" fill="hold"/>
                                        <p:tgtEl>
                                          <p:spTgt spid="4"/>
                                        </p:tgtEl>
                                        <p:attrNameLst>
                                          <p:attrName>ppt_x</p:attrName>
                                        </p:attrNameLst>
                                      </p:cBhvr>
                                      <p:tavLst>
                                        <p:tav tm="0">
                                          <p:val>
                                            <p:strVal val="#ppt_x+0.4"/>
                                          </p:val>
                                        </p:tav>
                                        <p:tav tm="100000">
                                          <p:val>
                                            <p:strVal val="#ppt_x-0.05"/>
                                          </p:val>
                                        </p:tav>
                                      </p:tavLst>
                                    </p:anim>
                                    <p:anim calcmode="lin" valueType="num">
                                      <p:cBhvr>
                                        <p:cTn id="24" dur="800" decel="100000" fill="hold"/>
                                        <p:tgtEl>
                                          <p:spTgt spid="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childTnLst>
                          </p:cTn>
                        </p:par>
                        <p:par>
                          <p:cTn id="31" fill="hold">
                            <p:stCondLst>
                              <p:cond delay="3500"/>
                            </p:stCondLst>
                            <p:childTnLst>
                              <p:par>
                                <p:cTn id="32" presetID="30"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800" decel="100000"/>
                                        <p:tgtEl>
                                          <p:spTgt spid="3"/>
                                        </p:tgtEl>
                                      </p:cBhvr>
                                    </p:animEffect>
                                    <p:anim calcmode="lin" valueType="num">
                                      <p:cBhvr>
                                        <p:cTn id="35" dur="800" decel="100000" fill="hold"/>
                                        <p:tgtEl>
                                          <p:spTgt spid="3"/>
                                        </p:tgtEl>
                                        <p:attrNameLst>
                                          <p:attrName>style.rotation</p:attrName>
                                        </p:attrNameLst>
                                      </p:cBhvr>
                                      <p:tavLst>
                                        <p:tav tm="0">
                                          <p:val>
                                            <p:fltVal val="-90"/>
                                          </p:val>
                                        </p:tav>
                                        <p:tav tm="100000">
                                          <p:val>
                                            <p:fltVal val="0"/>
                                          </p:val>
                                        </p:tav>
                                      </p:tavLst>
                                    </p:anim>
                                    <p:anim calcmode="lin" valueType="num">
                                      <p:cBhvr>
                                        <p:cTn id="36" dur="800" decel="100000" fill="hold"/>
                                        <p:tgtEl>
                                          <p:spTgt spid="3"/>
                                        </p:tgtEl>
                                        <p:attrNameLst>
                                          <p:attrName>ppt_x</p:attrName>
                                        </p:attrNameLst>
                                      </p:cBhvr>
                                      <p:tavLst>
                                        <p:tav tm="0">
                                          <p:val>
                                            <p:strVal val="#ppt_x+0.4"/>
                                          </p:val>
                                        </p:tav>
                                        <p:tav tm="100000">
                                          <p:val>
                                            <p:strVal val="#ppt_x-0.05"/>
                                          </p:val>
                                        </p:tav>
                                      </p:tavLst>
                                    </p:anim>
                                    <p:anim calcmode="lin" valueType="num">
                                      <p:cBhvr>
                                        <p:cTn id="37" dur="800" decel="100000" fill="hold"/>
                                        <p:tgtEl>
                                          <p:spTgt spid="3"/>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childTnLst>
                          </p:cTn>
                        </p:par>
                        <p:par>
                          <p:cTn id="44" fill="hold">
                            <p:stCondLst>
                              <p:cond delay="5000"/>
                            </p:stCondLst>
                            <p:childTnLst>
                              <p:par>
                                <p:cTn id="45" presetID="30" presetClass="entr" presetSubtype="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800" decel="100000"/>
                                        <p:tgtEl>
                                          <p:spTgt spid="5"/>
                                        </p:tgtEl>
                                      </p:cBhvr>
                                    </p:animEffect>
                                    <p:anim calcmode="lin" valueType="num">
                                      <p:cBhvr>
                                        <p:cTn id="48" dur="800" decel="100000" fill="hold"/>
                                        <p:tgtEl>
                                          <p:spTgt spid="5"/>
                                        </p:tgtEl>
                                        <p:attrNameLst>
                                          <p:attrName>style.rotation</p:attrName>
                                        </p:attrNameLst>
                                      </p:cBhvr>
                                      <p:tavLst>
                                        <p:tav tm="0">
                                          <p:val>
                                            <p:fltVal val="-90"/>
                                          </p:val>
                                        </p:tav>
                                        <p:tav tm="100000">
                                          <p:val>
                                            <p:fltVal val="0"/>
                                          </p:val>
                                        </p:tav>
                                      </p:tavLst>
                                    </p:anim>
                                    <p:anim calcmode="lin" valueType="num">
                                      <p:cBhvr>
                                        <p:cTn id="49" dur="800" decel="100000" fill="hold"/>
                                        <p:tgtEl>
                                          <p:spTgt spid="5"/>
                                        </p:tgtEl>
                                        <p:attrNameLst>
                                          <p:attrName>ppt_x</p:attrName>
                                        </p:attrNameLst>
                                      </p:cBhvr>
                                      <p:tavLst>
                                        <p:tav tm="0">
                                          <p:val>
                                            <p:strVal val="#ppt_x+0.4"/>
                                          </p:val>
                                        </p:tav>
                                        <p:tav tm="100000">
                                          <p:val>
                                            <p:strVal val="#ppt_x-0.05"/>
                                          </p:val>
                                        </p:tav>
                                      </p:tavLst>
                                    </p:anim>
                                    <p:anim calcmode="lin" valueType="num">
                                      <p:cBhvr>
                                        <p:cTn id="50" dur="800" decel="100000" fill="hold"/>
                                        <p:tgtEl>
                                          <p:spTgt spid="5"/>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53" fill="hold">
                            <p:stCondLst>
                              <p:cond delay="6000"/>
                            </p:stCondLst>
                            <p:childTnLst>
                              <p:par>
                                <p:cTn id="54" presetID="10" presetClass="entr" presetSubtype="0" fill="hold" nodeType="after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childTnLst>
                          </p:cTn>
                        </p:par>
                        <p:par>
                          <p:cTn id="57" fill="hold">
                            <p:stCondLst>
                              <p:cond delay="6500"/>
                            </p:stCondLst>
                            <p:childTnLst>
                              <p:par>
                                <p:cTn id="58" presetID="30" presetClass="entr" presetSubtype="0"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800" decel="100000"/>
                                        <p:tgtEl>
                                          <p:spTgt spid="6"/>
                                        </p:tgtEl>
                                      </p:cBhvr>
                                    </p:animEffect>
                                    <p:anim calcmode="lin" valueType="num">
                                      <p:cBhvr>
                                        <p:cTn id="61" dur="800" decel="100000" fill="hold"/>
                                        <p:tgtEl>
                                          <p:spTgt spid="6"/>
                                        </p:tgtEl>
                                        <p:attrNameLst>
                                          <p:attrName>style.rotation</p:attrName>
                                        </p:attrNameLst>
                                      </p:cBhvr>
                                      <p:tavLst>
                                        <p:tav tm="0">
                                          <p:val>
                                            <p:fltVal val="-90"/>
                                          </p:val>
                                        </p:tav>
                                        <p:tav tm="100000">
                                          <p:val>
                                            <p:fltVal val="0"/>
                                          </p:val>
                                        </p:tav>
                                      </p:tavLst>
                                    </p:anim>
                                    <p:anim calcmode="lin" valueType="num">
                                      <p:cBhvr>
                                        <p:cTn id="62" dur="800" decel="100000" fill="hold"/>
                                        <p:tgtEl>
                                          <p:spTgt spid="6"/>
                                        </p:tgtEl>
                                        <p:attrNameLst>
                                          <p:attrName>ppt_x</p:attrName>
                                        </p:attrNameLst>
                                      </p:cBhvr>
                                      <p:tavLst>
                                        <p:tav tm="0">
                                          <p:val>
                                            <p:strVal val="#ppt_x+0.4"/>
                                          </p:val>
                                        </p:tav>
                                        <p:tav tm="100000">
                                          <p:val>
                                            <p:strVal val="#ppt_x-0.05"/>
                                          </p:val>
                                        </p:tav>
                                      </p:tavLst>
                                    </p:anim>
                                    <p:anim calcmode="lin" valueType="num">
                                      <p:cBhvr>
                                        <p:cTn id="63" dur="800" decel="100000" fill="hold"/>
                                        <p:tgtEl>
                                          <p:spTgt spid="6"/>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66" fill="hold">
                            <p:stCondLst>
                              <p:cond delay="7500"/>
                            </p:stCondLst>
                            <p:childTnLst>
                              <p:par>
                                <p:cTn id="67" presetID="10" presetClass="entr" presetSubtype="0" fill="hold" nodeType="after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childTnLst>
                          </p:cTn>
                        </p:par>
                        <p:par>
                          <p:cTn id="70" fill="hold">
                            <p:stCondLst>
                              <p:cond delay="8000"/>
                            </p:stCondLst>
                            <p:childTnLst>
                              <p:par>
                                <p:cTn id="71" presetID="30" presetClass="entr" presetSubtype="0"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800" decel="100000"/>
                                        <p:tgtEl>
                                          <p:spTgt spid="7"/>
                                        </p:tgtEl>
                                      </p:cBhvr>
                                    </p:animEffect>
                                    <p:anim calcmode="lin" valueType="num">
                                      <p:cBhvr>
                                        <p:cTn id="74" dur="800" decel="100000" fill="hold"/>
                                        <p:tgtEl>
                                          <p:spTgt spid="7"/>
                                        </p:tgtEl>
                                        <p:attrNameLst>
                                          <p:attrName>style.rotation</p:attrName>
                                        </p:attrNameLst>
                                      </p:cBhvr>
                                      <p:tavLst>
                                        <p:tav tm="0">
                                          <p:val>
                                            <p:fltVal val="-90"/>
                                          </p:val>
                                        </p:tav>
                                        <p:tav tm="100000">
                                          <p:val>
                                            <p:fltVal val="0"/>
                                          </p:val>
                                        </p:tav>
                                      </p:tavLst>
                                    </p:anim>
                                    <p:anim calcmode="lin" valueType="num">
                                      <p:cBhvr>
                                        <p:cTn id="75" dur="800" decel="100000" fill="hold"/>
                                        <p:tgtEl>
                                          <p:spTgt spid="7"/>
                                        </p:tgtEl>
                                        <p:attrNameLst>
                                          <p:attrName>ppt_x</p:attrName>
                                        </p:attrNameLst>
                                      </p:cBhvr>
                                      <p:tavLst>
                                        <p:tav tm="0">
                                          <p:val>
                                            <p:strVal val="#ppt_x+0.4"/>
                                          </p:val>
                                        </p:tav>
                                        <p:tav tm="100000">
                                          <p:val>
                                            <p:strVal val="#ppt_x-0.05"/>
                                          </p:val>
                                        </p:tav>
                                      </p:tavLst>
                                    </p:anim>
                                    <p:anim calcmode="lin" valueType="num">
                                      <p:cBhvr>
                                        <p:cTn id="76" dur="800" decel="100000" fill="hold"/>
                                        <p:tgtEl>
                                          <p:spTgt spid="7"/>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User\Desktop\depositphotos_52250199-stock-photo-global-telecommunications-concept.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932" l="651" r="89902">
                        <a14:foregroundMark x1="26276" y1="24536" x2="28447" y2="17693"/>
                        <a14:foregroundMark x1="28447" y1="17693" x2="32573" y2="13881"/>
                        <a14:foregroundMark x1="38871" y1="13881" x2="41477" y2="19648"/>
                        <a14:foregroundMark x1="41042" y1="10557" x2="46471" y2="18866"/>
                        <a14:foregroundMark x1="46037" y1="8211" x2="50706" y2="20723"/>
                        <a14:foregroundMark x1="21281" y1="10850" x2="17047" y2="21505"/>
                        <a14:foregroundMark x1="18350" y1="7527" x2="12378" y2="19648"/>
                        <a14:foregroundMark x1="36808" y1="24536" x2="32139" y2="13587"/>
                        <a14:foregroundMark x1="61672" y1="43500" x2="55375" y2="44184"/>
                        <a14:foregroundMark x1="29634" y1="26900" x2="28302" y2="46600"/>
                        <a14:foregroundMark x1="37181" y1="24600" x2="36293" y2="48800"/>
                        <a14:foregroundMark x1="29190" y1="47000" x2="26193" y2="63200"/>
                        <a14:foregroundMark x1="26193" y1="64800" x2="23307" y2="83300"/>
                      </a14:backgroundRemoval>
                    </a14:imgEffect>
                  </a14:imgLayer>
                </a14:imgProps>
              </a:ext>
              <a:ext uri="{28A0092B-C50C-407E-A947-70E740481C1C}">
                <a14:useLocalDpi xmlns:a14="http://schemas.microsoft.com/office/drawing/2010/main" val="0"/>
              </a:ext>
            </a:extLst>
          </a:blip>
          <a:srcRect/>
          <a:stretch>
            <a:fillRect/>
          </a:stretch>
        </p:blipFill>
        <p:spPr bwMode="auto">
          <a:xfrm>
            <a:off x="8444597" y="3153596"/>
            <a:ext cx="3747403" cy="4162425"/>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C:\Users\User\Desktop\20130621-01-iphoneabroad.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1" b="90000" l="10000" r="100000">
                        <a14:foregroundMark x1="54603" y1="29167" x2="50476" y2="19167"/>
                        <a14:foregroundMark x1="61270" y1="40833" x2="56984" y2="33889"/>
                        <a14:foregroundMark x1="58889" y1="42500" x2="49841" y2="79444"/>
                        <a14:foregroundMark x1="51746" y1="78889" x2="88571" y2="82500"/>
                        <a14:foregroundMark x1="87937" y1="81667" x2="87937" y2="85278"/>
                        <a14:foregroundMark x1="86984" y1="86667" x2="51429" y2="86667"/>
                        <a14:foregroundMark x1="69365" y1="55556" x2="89841" y2="23333"/>
                        <a14:foregroundMark x1="31587" y1="31111" x2="33651" y2="19167"/>
                        <a14:foregroundMark x1="19365" y1="35833" x2="17143" y2="15833"/>
                        <a14:foregroundMark x1="17143" y1="39444" x2="13333" y2="17222"/>
                      </a14:backgroundRemoval>
                    </a14:imgEffect>
                  </a14:imgLayer>
                </a14:imgProps>
              </a:ext>
              <a:ext uri="{28A0092B-C50C-407E-A947-70E740481C1C}">
                <a14:useLocalDpi xmlns:a14="http://schemas.microsoft.com/office/drawing/2010/main" val="0"/>
              </a:ext>
            </a:extLst>
          </a:blip>
          <a:srcRect/>
          <a:stretch>
            <a:fillRect/>
          </a:stretch>
        </p:blipFill>
        <p:spPr bwMode="auto">
          <a:xfrm>
            <a:off x="-378373" y="3615559"/>
            <a:ext cx="600075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4855" y="693684"/>
            <a:ext cx="11177751" cy="3539430"/>
          </a:xfrm>
          <a:prstGeom prst="rect">
            <a:avLst/>
          </a:prstGeom>
        </p:spPr>
        <p:txBody>
          <a:bodyPr wrap="square">
            <a:spAutoFit/>
          </a:bodyPr>
          <a:lstStyle/>
          <a:p>
            <a:r>
              <a:rPr lang="ru-RU" sz="3200" dirty="0" smtClean="0">
                <a:solidFill>
                  <a:schemeClr val="bg1"/>
                </a:solidFill>
                <a:latin typeface="Times New Roman" pitchFamily="18" charset="0"/>
                <a:cs typeface="Times New Roman" pitchFamily="18" charset="0"/>
              </a:rPr>
              <a:t>      Услуги </a:t>
            </a:r>
            <a:r>
              <a:rPr lang="ru-RU" sz="3200" dirty="0">
                <a:solidFill>
                  <a:schemeClr val="bg1"/>
                </a:solidFill>
                <a:latin typeface="Times New Roman" pitchFamily="18" charset="0"/>
                <a:cs typeface="Times New Roman" pitchFamily="18" charset="0"/>
              </a:rPr>
              <a:t>связи обеспечивают компании Ростелеком и АТК. На территории поселения имеется 4 вышки  сотовой связи – по две в п. Новом (Билайн, МТС) и х. Прогресс (МТС, Теле-2). В минувшем году Ростелеком обеспечил доступ граждан в сеть Интернет через </a:t>
            </a:r>
            <a:r>
              <a:rPr lang="ru-RU" sz="3200" dirty="0" err="1">
                <a:solidFill>
                  <a:schemeClr val="bg1"/>
                </a:solidFill>
                <a:latin typeface="Times New Roman" pitchFamily="18" charset="0"/>
                <a:cs typeface="Times New Roman" pitchFamily="18" charset="0"/>
              </a:rPr>
              <a:t>Wi-Fi</a:t>
            </a:r>
            <a:r>
              <a:rPr lang="ru-RU" sz="3200" dirty="0">
                <a:solidFill>
                  <a:schemeClr val="bg1"/>
                </a:solidFill>
                <a:latin typeface="Times New Roman" pitchFamily="18" charset="0"/>
                <a:cs typeface="Times New Roman" pitchFamily="18" charset="0"/>
              </a:rPr>
              <a:t> в двух населенных пунктах – с. Нижний </a:t>
            </a:r>
            <a:r>
              <a:rPr lang="ru-RU" sz="3200" dirty="0" err="1">
                <a:solidFill>
                  <a:schemeClr val="bg1"/>
                </a:solidFill>
                <a:latin typeface="Times New Roman" pitchFamily="18" charset="0"/>
                <a:cs typeface="Times New Roman" pitchFamily="18" charset="0"/>
              </a:rPr>
              <a:t>Айрюм</a:t>
            </a:r>
            <a:r>
              <a:rPr lang="ru-RU" sz="3200" dirty="0">
                <a:solidFill>
                  <a:schemeClr val="bg1"/>
                </a:solidFill>
                <a:latin typeface="Times New Roman" pitchFamily="18" charset="0"/>
                <a:cs typeface="Times New Roman" pitchFamily="18" charset="0"/>
              </a:rPr>
              <a:t> на ул. Пролетарской и с. Образцовое на ул. Зеленой.</a:t>
            </a:r>
          </a:p>
        </p:txBody>
      </p:sp>
    </p:spTree>
    <p:extLst>
      <p:ext uri="{BB962C8B-B14F-4D97-AF65-F5344CB8AC3E}">
        <p14:creationId xmlns:p14="http://schemas.microsoft.com/office/powerpoint/2010/main" val="4161272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440033" y="307775"/>
            <a:ext cx="11257979" cy="4585871"/>
          </a:xfrm>
          <a:prstGeom prst="rect">
            <a:avLst/>
          </a:prstGeom>
        </p:spPr>
        <p:txBody>
          <a:bodyPr wrap="square">
            <a:spAutoFit/>
          </a:bodyPr>
          <a:lstStyle/>
          <a:p>
            <a:pPr marL="457200" indent="179705" algn="ctr">
              <a:spcAft>
                <a:spcPts val="0"/>
              </a:spcAft>
            </a:pP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Создание </a:t>
            </a:r>
            <a:r>
              <a:rPr lang="ru-RU" sz="3200" b="1" i="1" u="sng" dirty="0">
                <a:solidFill>
                  <a:schemeClr val="accent4">
                    <a:lumMod val="40000"/>
                    <a:lumOff val="60000"/>
                  </a:schemeClr>
                </a:solidFill>
                <a:latin typeface="Times New Roman" panose="02020603050405020304" pitchFamily="18" charset="0"/>
                <a:ea typeface="Times New Roman" panose="02020603050405020304" pitchFamily="18" charset="0"/>
              </a:rPr>
              <a:t>условий для обеспечения жителей поселения услугами связи, общественного питания, торговли и бытового </a:t>
            </a: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обслуживания</a:t>
            </a:r>
          </a:p>
          <a:p>
            <a:pPr marL="457200" indent="179705" algn="just">
              <a:spcAft>
                <a:spcPts val="0"/>
              </a:spcAft>
            </a:pPr>
            <a:endParaRPr lang="ru-RU" sz="2800" dirty="0">
              <a:solidFill>
                <a:schemeClr val="bg1"/>
              </a:solidFill>
              <a:latin typeface="Times New Roman" panose="02020603050405020304" pitchFamily="18" charset="0"/>
              <a:ea typeface="Times New Roman" panose="02020603050405020304" pitchFamily="18" charset="0"/>
            </a:endParaRPr>
          </a:p>
          <a:p>
            <a:pPr indent="450215" algn="just">
              <a:spcAft>
                <a:spcPts val="0"/>
              </a:spcAft>
            </a:pPr>
            <a:r>
              <a:rPr lang="ru-RU" sz="2800" dirty="0">
                <a:solidFill>
                  <a:schemeClr val="bg1"/>
                </a:solidFill>
                <a:latin typeface="Times New Roman" panose="02020603050405020304" pitchFamily="18" charset="0"/>
                <a:ea typeface="Times New Roman" panose="02020603050405020304" pitchFamily="18" charset="0"/>
              </a:rPr>
              <a:t>На территории поселения действуют две школы, два детских сада, СДК, три сельских клуба, Храм </a:t>
            </a:r>
            <a:r>
              <a:rPr lang="ru-RU" sz="2800" dirty="0" err="1">
                <a:solidFill>
                  <a:schemeClr val="bg1"/>
                </a:solidFill>
                <a:latin typeface="Times New Roman" panose="02020603050405020304" pitchFamily="18" charset="0"/>
                <a:ea typeface="Times New Roman" panose="02020603050405020304" pitchFamily="18" charset="0"/>
              </a:rPr>
              <a:t>Иверской</a:t>
            </a:r>
            <a:r>
              <a:rPr lang="ru-RU" sz="2800" dirty="0">
                <a:solidFill>
                  <a:schemeClr val="bg1"/>
                </a:solidFill>
                <a:latin typeface="Times New Roman" panose="02020603050405020304" pitchFamily="18" charset="0"/>
                <a:ea typeface="Times New Roman" panose="02020603050405020304" pitchFamily="18" charset="0"/>
              </a:rPr>
              <a:t> иконы Божией Матери. Жители обеспечены торговым обслуживанием: на территории поселения функционируют 10 объектов розничной торговли. </a:t>
            </a:r>
            <a:endParaRPr lang="ru-RU" sz="2800" dirty="0" smtClean="0">
              <a:solidFill>
                <a:schemeClr val="bg1"/>
              </a:solidFill>
              <a:latin typeface="Times New Roman" panose="02020603050405020304" pitchFamily="18" charset="0"/>
              <a:ea typeface="Times New Roman" panose="02020603050405020304" pitchFamily="18" charset="0"/>
            </a:endParaRPr>
          </a:p>
          <a:p>
            <a:pPr indent="450215" algn="just">
              <a:spcAft>
                <a:spcPts val="0"/>
              </a:spcAft>
            </a:pPr>
            <a:r>
              <a:rPr lang="ru-RU" sz="2800" dirty="0" smtClean="0">
                <a:solidFill>
                  <a:schemeClr val="bg1"/>
                </a:solidFill>
                <a:latin typeface="Times New Roman" panose="02020603050405020304" pitchFamily="18" charset="0"/>
                <a:ea typeface="Times New Roman" panose="02020603050405020304" pitchFamily="18" charset="0"/>
              </a:rPr>
              <a:t>Жилой фонд поселения включает в себя частные домовладения и 9 многоквартирных домов. </a:t>
            </a:r>
          </a:p>
        </p:txBody>
      </p:sp>
      <p:pic>
        <p:nvPicPr>
          <p:cNvPr id="28674" name="Picture 2" descr="C:\Users\User\Desktop\roznica.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395" b="89966" l="2132" r="100000">
                        <a14:foregroundMark x1="54588" y1="45838" x2="53290" y2="14937"/>
                        <a14:foregroundMark x1="50695" y1="11060" x2="34754" y2="9464"/>
                        <a14:foregroundMark x1="34754" y1="9464" x2="30399" y2="20867"/>
                        <a14:foregroundMark x1="30399" y1="20867" x2="25116" y2="4105"/>
                        <a14:foregroundMark x1="25116" y1="4105" x2="19833" y2="5131"/>
                        <a14:foregroundMark x1="19833" y1="5131" x2="18906" y2="11631"/>
                        <a14:foregroundMark x1="18906" y1="11060" x2="9268" y2="6727"/>
                        <a14:foregroundMark x1="30399" y1="16534" x2="32623" y2="43672"/>
                        <a14:foregroundMark x1="11029" y1="7868" x2="2595" y2="12201"/>
                        <a14:foregroundMark x1="3985" y1="11631" x2="7044" y2="30673"/>
                        <a14:foregroundMark x1="7044" y1="30673" x2="13253" y2="46294"/>
                        <a14:foregroundMark x1="14551" y1="46864" x2="71826" y2="48005"/>
                        <a14:foregroundMark x1="66914" y1="47434" x2="96942" y2="24629"/>
                        <a14:foregroundMark x1="96478" y1="20867" x2="87210" y2="4561"/>
                        <a14:foregroundMark x1="87210" y1="4561" x2="52456" y2="26796"/>
                        <a14:foregroundMark x1="88971" y1="23033" x2="58109" y2="37172"/>
                        <a14:foregroundMark x1="88971" y1="21437" x2="85449" y2="18130"/>
                        <a14:foregroundMark x1="46247" y1="44698" x2="37905" y2="17560"/>
                        <a14:foregroundMark x1="38740" y1="30103" x2="38369" y2="44698"/>
                        <a14:foregroundMark x1="40130" y1="45838" x2="42261" y2="40935"/>
                        <a14:foregroundMark x1="37442" y1="30673" x2="39203" y2="27936"/>
                        <a14:foregroundMark x1="62558" y1="80502" x2="61260" y2="58837"/>
                        <a14:foregroundMark x1="48934" y1="81072" x2="47544" y2="58267"/>
                        <a14:foregroundMark x1="38369" y1="78905" x2="34754" y2="59293"/>
                        <a14:foregroundMark x1="25950" y1="77765" x2="25116" y2="57697"/>
                      </a14:backgroundRemoval>
                    </a14:imgEffect>
                  </a14:imgLayer>
                </a14:imgProps>
              </a:ext>
              <a:ext uri="{28A0092B-C50C-407E-A947-70E740481C1C}">
                <a14:useLocalDpi xmlns:a14="http://schemas.microsoft.com/office/drawing/2010/main" val="0"/>
              </a:ext>
            </a:extLst>
          </a:blip>
          <a:srcRect/>
          <a:stretch>
            <a:fillRect/>
          </a:stretch>
        </p:blipFill>
        <p:spPr bwMode="auto">
          <a:xfrm>
            <a:off x="8450425" y="4248845"/>
            <a:ext cx="3578663" cy="29087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C:\Users\User\Desktop\building-157542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166" y="4844611"/>
            <a:ext cx="3326958" cy="201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015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441434" y="285085"/>
            <a:ext cx="11240813" cy="6324808"/>
          </a:xfrm>
          <a:prstGeom prst="rect">
            <a:avLst/>
          </a:prstGeom>
        </p:spPr>
        <p:txBody>
          <a:bodyPr wrap="square">
            <a:spAutoFit/>
          </a:bodyPr>
          <a:lstStyle/>
          <a:p>
            <a:pPr indent="450215" algn="just">
              <a:spcAft>
                <a:spcPts val="0"/>
              </a:spcAft>
            </a:pPr>
            <a:r>
              <a:rPr lang="ru-RU" sz="2400" dirty="0">
                <a:solidFill>
                  <a:schemeClr val="bg1"/>
                </a:solidFill>
                <a:latin typeface="Times New Roman" pitchFamily="18" charset="0"/>
                <a:ea typeface="Times New Roman" pitchFamily="18" charset="0"/>
                <a:cs typeface="Times New Roman" pitchFamily="18" charset="0"/>
              </a:rPr>
              <a:t>Жилой фонд поселения включает в себя частные домовладения и 9 многоквартирных домов. В 2019 году на доме №1 по ул. Набережная был проведён капитальный ремонт крыши региональным оператором НО «АР Фонд капремонта МКД</a:t>
            </a:r>
            <a:r>
              <a:rPr lang="ru-RU" sz="2400" dirty="0" smtClean="0">
                <a:solidFill>
                  <a:schemeClr val="bg1"/>
                </a:solidFill>
                <a:latin typeface="Times New Roman" pitchFamily="18" charset="0"/>
                <a:ea typeface="Times New Roman" pitchFamily="18" charset="0"/>
                <a:cs typeface="Times New Roman" pitchFamily="18" charset="0"/>
              </a:rPr>
              <a:t>».</a:t>
            </a:r>
          </a:p>
          <a:p>
            <a:pPr indent="450215" algn="just">
              <a:spcAft>
                <a:spcPts val="0"/>
              </a:spcAft>
            </a:pPr>
            <a:endParaRPr lang="ru-RU" sz="2000" dirty="0">
              <a:solidFill>
                <a:schemeClr val="bg1"/>
              </a:solidFill>
              <a:latin typeface="Times New Roman" pitchFamily="18" charset="0"/>
              <a:ea typeface="Times New Roman" pitchFamily="18" charset="0"/>
              <a:cs typeface="Times New Roman" pitchFamily="18" charset="0"/>
            </a:endParaRPr>
          </a:p>
          <a:p>
            <a:pPr indent="450215" algn="just">
              <a:spcAft>
                <a:spcPts val="0"/>
              </a:spcAft>
            </a:pPr>
            <a:endParaRPr lang="ru-RU" sz="2000" dirty="0" smtClean="0">
              <a:solidFill>
                <a:schemeClr val="bg1"/>
              </a:solidFill>
              <a:latin typeface="Times New Roman" pitchFamily="18" charset="0"/>
              <a:ea typeface="Times New Roman" pitchFamily="18" charset="0"/>
              <a:cs typeface="Times New Roman" pitchFamily="18" charset="0"/>
            </a:endParaRPr>
          </a:p>
          <a:p>
            <a:pPr indent="450215" algn="just">
              <a:spcAft>
                <a:spcPts val="0"/>
              </a:spcAft>
            </a:pPr>
            <a:endParaRPr lang="ru-RU" sz="2000" dirty="0">
              <a:solidFill>
                <a:schemeClr val="bg1"/>
              </a:solidFill>
              <a:latin typeface="Times New Roman" pitchFamily="18" charset="0"/>
              <a:ea typeface="Times New Roman" pitchFamily="18" charset="0"/>
              <a:cs typeface="Times New Roman" pitchFamily="18" charset="0"/>
            </a:endParaRPr>
          </a:p>
          <a:p>
            <a:pPr indent="450215" algn="just">
              <a:spcAft>
                <a:spcPts val="0"/>
              </a:spcAft>
            </a:pPr>
            <a:endParaRPr lang="ru-RU" sz="2000" dirty="0" smtClean="0">
              <a:solidFill>
                <a:schemeClr val="bg1"/>
              </a:solidFill>
              <a:latin typeface="Times New Roman" pitchFamily="18" charset="0"/>
              <a:ea typeface="Times New Roman" pitchFamily="18" charset="0"/>
              <a:cs typeface="Times New Roman" pitchFamily="18" charset="0"/>
            </a:endParaRPr>
          </a:p>
          <a:p>
            <a:pPr indent="450215" algn="just">
              <a:spcAft>
                <a:spcPts val="0"/>
              </a:spcAft>
            </a:pPr>
            <a:endParaRPr lang="ru-RU" sz="2000" dirty="0">
              <a:solidFill>
                <a:schemeClr val="bg1"/>
              </a:solidFill>
              <a:latin typeface="Times New Roman" pitchFamily="18" charset="0"/>
              <a:ea typeface="Times New Roman" pitchFamily="18" charset="0"/>
              <a:cs typeface="Times New Roman" pitchFamily="18" charset="0"/>
            </a:endParaRPr>
          </a:p>
          <a:p>
            <a:pPr indent="450215" algn="just">
              <a:spcAft>
                <a:spcPts val="0"/>
              </a:spcAft>
            </a:pPr>
            <a:endParaRPr lang="ru-RU" sz="2000" dirty="0" smtClean="0">
              <a:solidFill>
                <a:schemeClr val="bg1"/>
              </a:solidFill>
              <a:latin typeface="Times New Roman" pitchFamily="18" charset="0"/>
              <a:ea typeface="Times New Roman" pitchFamily="18" charset="0"/>
              <a:cs typeface="Times New Roman" pitchFamily="18" charset="0"/>
            </a:endParaRPr>
          </a:p>
          <a:p>
            <a:pPr indent="450215" algn="just">
              <a:spcAft>
                <a:spcPts val="0"/>
              </a:spcAft>
            </a:pPr>
            <a:endParaRPr lang="ru-RU" sz="2000" dirty="0">
              <a:solidFill>
                <a:schemeClr val="bg1"/>
              </a:solidFill>
              <a:latin typeface="Times New Roman" pitchFamily="18" charset="0"/>
              <a:ea typeface="Times New Roman" pitchFamily="18" charset="0"/>
              <a:cs typeface="Times New Roman" pitchFamily="18" charset="0"/>
            </a:endParaRPr>
          </a:p>
          <a:p>
            <a:pPr indent="450215" algn="just">
              <a:spcAft>
                <a:spcPts val="0"/>
              </a:spcAft>
            </a:pPr>
            <a:endParaRPr lang="ru-RU" sz="2000" dirty="0" smtClean="0">
              <a:solidFill>
                <a:schemeClr val="bg1"/>
              </a:solidFill>
              <a:latin typeface="Times New Roman" pitchFamily="18" charset="0"/>
              <a:ea typeface="Times New Roman" pitchFamily="18" charset="0"/>
              <a:cs typeface="Times New Roman" pitchFamily="18" charset="0"/>
            </a:endParaRPr>
          </a:p>
          <a:p>
            <a:pPr indent="450215" algn="just">
              <a:spcAft>
                <a:spcPts val="600"/>
              </a:spcAft>
            </a:pPr>
            <a:r>
              <a:rPr lang="ru-RU" sz="2000" dirty="0" smtClean="0">
                <a:solidFill>
                  <a:schemeClr val="bg1"/>
                </a:solidFill>
                <a:latin typeface="Times New Roman" pitchFamily="18" charset="0"/>
                <a:cs typeface="Times New Roman" pitchFamily="18" charset="0"/>
              </a:rPr>
              <a:t> </a:t>
            </a:r>
            <a:r>
              <a:rPr lang="ru-RU" sz="2400" dirty="0">
                <a:solidFill>
                  <a:schemeClr val="bg1"/>
                </a:solidFill>
                <a:latin typeface="Times New Roman" pitchFamily="18" charset="0"/>
                <a:cs typeface="Times New Roman" pitchFamily="18" charset="0"/>
              </a:rPr>
              <a:t>На территории поселения расположены и действуют 4 фельдшерско-акушерских пункта: в п. Новом, с. Нижний </a:t>
            </a:r>
            <a:r>
              <a:rPr lang="ru-RU" sz="2400" dirty="0" err="1">
                <a:solidFill>
                  <a:schemeClr val="bg1"/>
                </a:solidFill>
                <a:latin typeface="Times New Roman" pitchFamily="18" charset="0"/>
                <a:cs typeface="Times New Roman" pitchFamily="18" charset="0"/>
              </a:rPr>
              <a:t>Айрюм</a:t>
            </a:r>
            <a:r>
              <a:rPr lang="ru-RU" sz="2400" dirty="0">
                <a:solidFill>
                  <a:schemeClr val="bg1"/>
                </a:solidFill>
                <a:latin typeface="Times New Roman" pitchFamily="18" charset="0"/>
                <a:cs typeface="Times New Roman" pitchFamily="18" charset="0"/>
              </a:rPr>
              <a:t>, х. Прогресс, х. Садовом. Во всех работают аптечные пункты. </a:t>
            </a:r>
          </a:p>
          <a:p>
            <a:pPr indent="450215" algn="just">
              <a:spcAft>
                <a:spcPts val="600"/>
              </a:spcAft>
            </a:pPr>
            <a:r>
              <a:rPr lang="ru-RU" sz="2400" dirty="0">
                <a:solidFill>
                  <a:schemeClr val="bg1"/>
                </a:solidFill>
                <a:latin typeface="Times New Roman" pitchFamily="18" charset="0"/>
                <a:cs typeface="Times New Roman" pitchFamily="18" charset="0"/>
              </a:rPr>
              <a:t>Также работают 2 отделения почтовой связи, есть</a:t>
            </a:r>
            <a:r>
              <a:rPr lang="ru-RU" sz="2400" dirty="0">
                <a:solidFill>
                  <a:schemeClr val="bg1"/>
                </a:solidFill>
                <a:latin typeface="Times New Roman" panose="02020603050405020304" pitchFamily="18" charset="0"/>
                <a:ea typeface="Times New Roman" panose="02020603050405020304" pitchFamily="18" charset="0"/>
                <a:cs typeface="Times New Roman" pitchFamily="18" charset="0"/>
              </a:rPr>
              <a:t> филиалы Сбербанка России в х. Прогресс и в п. Новом, МФЦ (многофункциональный центр) и отделение социального обслуживания населения.</a:t>
            </a:r>
          </a:p>
        </p:txBody>
      </p:sp>
      <p:pic>
        <p:nvPicPr>
          <p:cNvPr id="3" name="Picture 3" descr="C:\Users\User\Desktop\IMG_20200127_1422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2349" y="1565432"/>
            <a:ext cx="3614540" cy="26621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ser\Desktop\IMG_20200127_1422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4313" y="1565433"/>
            <a:ext cx="3549577" cy="266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927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Users\User\Desktop\фото\CAFI27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071" y="96253"/>
            <a:ext cx="4247752" cy="6635624"/>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C:\Users\User\Desktop\фото\IMG-20180904-WA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6070" y="4095407"/>
            <a:ext cx="4181109" cy="263647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User\Desktop\фото\IMG-20181217-WA000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580" b="94062" l="2500" r="97969">
                        <a14:foregroundMark x1="17500" y1="56295" x2="17500" y2="56295"/>
                        <a14:foregroundMark x1="17500" y1="56295" x2="11563" y2="54632"/>
                        <a14:foregroundMark x1="11563" y1="55107" x2="66719" y2="53444"/>
                        <a14:foregroundMark x1="62656" y1="52732" x2="95000" y2="53919"/>
                        <a14:foregroundMark x1="48594" y1="49881" x2="48594" y2="49881"/>
                        <a14:foregroundMark x1="44219" y1="51069" x2="44219" y2="51069"/>
                        <a14:foregroundMark x1="28125" y1="51069" x2="28125" y2="51069"/>
                        <a14:foregroundMark x1="16250" y1="51069" x2="16250" y2="51069"/>
                        <a14:foregroundMark x1="10000" y1="50356" x2="10000" y2="50356"/>
                        <a14:foregroundMark x1="59531" y1="50356" x2="59531" y2="50356"/>
                        <a14:foregroundMark x1="12656" y1="52732" x2="13281" y2="53444"/>
                        <a14:foregroundMark x1="14063" y1="50831" x2="13438" y2="48219"/>
                        <a14:backgroundMark x1="19688" y1="49406" x2="17500" y2="52732"/>
                      </a14:backgroundRemoval>
                    </a14:imgEffect>
                  </a14:imgLayer>
                </a14:imgProps>
              </a:ext>
              <a:ext uri="{28A0092B-C50C-407E-A947-70E740481C1C}">
                <a14:useLocalDpi xmlns:a14="http://schemas.microsoft.com/office/drawing/2010/main" val="0"/>
              </a:ext>
            </a:extLst>
          </a:blip>
          <a:srcRect/>
          <a:stretch>
            <a:fillRect/>
          </a:stretch>
        </p:blipFill>
        <p:spPr bwMode="auto">
          <a:xfrm>
            <a:off x="118430" y="3121573"/>
            <a:ext cx="7697641" cy="420929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72510" y="0"/>
            <a:ext cx="12564740" cy="5755422"/>
          </a:xfrm>
          <a:prstGeom prst="rect">
            <a:avLst/>
          </a:prstGeom>
        </p:spPr>
        <p:txBody>
          <a:bodyPr wrap="square">
            <a:spAutoFit/>
          </a:bodyPr>
          <a:lstStyle/>
          <a:p>
            <a:pPr marL="457200" indent="179705" algn="ctr">
              <a:spcAft>
                <a:spcPts val="0"/>
              </a:spcAft>
            </a:pP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 Культура</a:t>
            </a:r>
          </a:p>
          <a:p>
            <a:pPr marL="457200" indent="450215">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   На </a:t>
            </a:r>
            <a:r>
              <a:rPr lang="ru-RU" sz="2400" dirty="0">
                <a:solidFill>
                  <a:schemeClr val="bg1"/>
                </a:solidFill>
                <a:latin typeface="Times New Roman" panose="02020603050405020304" pitchFamily="18" charset="0"/>
                <a:ea typeface="Times New Roman" panose="02020603050405020304" pitchFamily="18" charset="0"/>
              </a:rPr>
              <a:t>территории муниципального образования </a:t>
            </a:r>
            <a:r>
              <a:rPr lang="ru-RU" sz="2400" dirty="0" smtClean="0">
                <a:solidFill>
                  <a:schemeClr val="bg1"/>
                </a:solidFill>
                <a:latin typeface="Times New Roman" panose="02020603050405020304" pitchFamily="18" charset="0"/>
                <a:ea typeface="Times New Roman" panose="02020603050405020304" pitchFamily="18" charset="0"/>
              </a:rPr>
              <a:t>сохранена</a:t>
            </a:r>
          </a:p>
          <a:p>
            <a:pPr marL="457200" indent="450215">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 </a:t>
            </a:r>
            <a:r>
              <a:rPr lang="ru-RU" sz="2400" dirty="0">
                <a:solidFill>
                  <a:schemeClr val="bg1"/>
                </a:solidFill>
                <a:latin typeface="Times New Roman" panose="02020603050405020304" pitchFamily="18" charset="0"/>
                <a:ea typeface="Times New Roman" panose="02020603050405020304" pitchFamily="18" charset="0"/>
              </a:rPr>
              <a:t>и </a:t>
            </a:r>
            <a:r>
              <a:rPr lang="ru-RU" sz="2400" dirty="0" smtClean="0">
                <a:solidFill>
                  <a:schemeClr val="bg1"/>
                </a:solidFill>
                <a:latin typeface="Times New Roman" panose="02020603050405020304" pitchFamily="18" charset="0"/>
                <a:ea typeface="Times New Roman" panose="02020603050405020304" pitchFamily="18" charset="0"/>
              </a:rPr>
              <a:t>действует </a:t>
            </a:r>
            <a:r>
              <a:rPr lang="ru-RU" sz="2400" dirty="0">
                <a:solidFill>
                  <a:schemeClr val="bg1"/>
                </a:solidFill>
                <a:latin typeface="Times New Roman" panose="02020603050405020304" pitchFamily="18" charset="0"/>
                <a:ea typeface="Times New Roman" panose="02020603050405020304" pitchFamily="18" charset="0"/>
              </a:rPr>
              <a:t>социально-культурная сфера: СДК в п. </a:t>
            </a:r>
            <a:r>
              <a:rPr lang="ru-RU" sz="2400" dirty="0" smtClean="0">
                <a:solidFill>
                  <a:schemeClr val="bg1"/>
                </a:solidFill>
                <a:latin typeface="Times New Roman" panose="02020603050405020304" pitchFamily="18" charset="0"/>
                <a:ea typeface="Times New Roman" panose="02020603050405020304" pitchFamily="18" charset="0"/>
              </a:rPr>
              <a:t>Новом</a:t>
            </a:r>
          </a:p>
          <a:p>
            <a:pPr marL="457200" indent="450215">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 </a:t>
            </a:r>
            <a:r>
              <a:rPr lang="ru-RU" sz="2400" dirty="0">
                <a:solidFill>
                  <a:schemeClr val="bg1"/>
                </a:solidFill>
                <a:latin typeface="Times New Roman" panose="02020603050405020304" pitchFamily="18" charset="0"/>
                <a:ea typeface="Times New Roman" panose="02020603050405020304" pitchFamily="18" charset="0"/>
              </a:rPr>
              <a:t>и 3 сельских клуба в х. Прогресс, х. Садовый, с. </a:t>
            </a:r>
            <a:r>
              <a:rPr lang="ru-RU" sz="2400" dirty="0" smtClean="0">
                <a:solidFill>
                  <a:schemeClr val="bg1"/>
                </a:solidFill>
                <a:latin typeface="Times New Roman" panose="02020603050405020304" pitchFamily="18" charset="0"/>
                <a:ea typeface="Times New Roman" panose="02020603050405020304" pitchFamily="18" charset="0"/>
              </a:rPr>
              <a:t>Нижний</a:t>
            </a:r>
          </a:p>
          <a:p>
            <a:pPr marL="457200" indent="450215">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 </a:t>
            </a:r>
            <a:r>
              <a:rPr lang="ru-RU" sz="2400" dirty="0" err="1">
                <a:solidFill>
                  <a:schemeClr val="bg1"/>
                </a:solidFill>
                <a:latin typeface="Times New Roman" panose="02020603050405020304" pitchFamily="18" charset="0"/>
                <a:ea typeface="Times New Roman" panose="02020603050405020304" pitchFamily="18" charset="0"/>
              </a:rPr>
              <a:t>Айрюм</a:t>
            </a:r>
            <a:r>
              <a:rPr lang="ru-RU" sz="2400" dirty="0">
                <a:solidFill>
                  <a:schemeClr val="bg1"/>
                </a:solidFill>
                <a:latin typeface="Times New Roman" panose="02020603050405020304" pitchFamily="18" charset="0"/>
                <a:ea typeface="Times New Roman" panose="02020603050405020304" pitchFamily="18" charset="0"/>
              </a:rPr>
              <a:t>. </a:t>
            </a:r>
            <a:r>
              <a:rPr lang="ru-RU" sz="2400" dirty="0" smtClean="0">
                <a:solidFill>
                  <a:schemeClr val="bg1"/>
                </a:solidFill>
                <a:latin typeface="Times New Roman" panose="02020603050405020304" pitchFamily="18" charset="0"/>
                <a:ea typeface="Times New Roman" panose="02020603050405020304" pitchFamily="18" charset="0"/>
              </a:rPr>
              <a:t>Виды </a:t>
            </a:r>
            <a:r>
              <a:rPr lang="ru-RU" sz="2400" dirty="0">
                <a:solidFill>
                  <a:schemeClr val="bg1"/>
                </a:solidFill>
                <a:latin typeface="Times New Roman" panose="02020603050405020304" pitchFamily="18" charset="0"/>
                <a:ea typeface="Times New Roman" panose="02020603050405020304" pitchFamily="18" charset="0"/>
              </a:rPr>
              <a:t>деятельности учреждений культуры:</a:t>
            </a:r>
          </a:p>
          <a:p>
            <a:pPr marL="800100" indent="-342900">
              <a:spcAft>
                <a:spcPts val="0"/>
              </a:spcAft>
              <a:buFontTx/>
              <a:buChar char="-"/>
            </a:pPr>
            <a:r>
              <a:rPr lang="ru-RU" sz="2400" dirty="0" smtClean="0">
                <a:solidFill>
                  <a:schemeClr val="bg1"/>
                </a:solidFill>
                <a:latin typeface="Times New Roman" panose="02020603050405020304" pitchFamily="18" charset="0"/>
                <a:ea typeface="Times New Roman" panose="02020603050405020304" pitchFamily="18" charset="0"/>
              </a:rPr>
              <a:t>  создание </a:t>
            </a:r>
            <a:r>
              <a:rPr lang="ru-RU" sz="2400" dirty="0">
                <a:solidFill>
                  <a:schemeClr val="bg1"/>
                </a:solidFill>
                <a:latin typeface="Times New Roman" panose="02020603050405020304" pitchFamily="18" charset="0"/>
                <a:ea typeface="Times New Roman" panose="02020603050405020304" pitchFamily="18" charset="0"/>
              </a:rPr>
              <a:t>и организация работы кружков, коллективов </a:t>
            </a:r>
            <a:endParaRPr lang="ru-RU" sz="2400" dirty="0" smtClean="0">
              <a:solidFill>
                <a:schemeClr val="bg1"/>
              </a:solidFill>
              <a:latin typeface="Times New Roman" panose="02020603050405020304" pitchFamily="18" charset="0"/>
              <a:ea typeface="Times New Roman" panose="02020603050405020304" pitchFamily="18" charset="0"/>
            </a:endParaRPr>
          </a:p>
          <a:p>
            <a:pPr marL="800100" indent="-342900">
              <a:spcAft>
                <a:spcPts val="0"/>
              </a:spcAft>
              <a:buFontTx/>
              <a:buChar char="-"/>
            </a:pPr>
            <a:r>
              <a:rPr lang="ru-RU" sz="2400" dirty="0" smtClean="0">
                <a:solidFill>
                  <a:schemeClr val="bg1"/>
                </a:solidFill>
                <a:latin typeface="Times New Roman" panose="02020603050405020304" pitchFamily="18" charset="0"/>
                <a:ea typeface="Times New Roman" panose="02020603050405020304" pitchFamily="18" charset="0"/>
              </a:rPr>
              <a:t>  и </a:t>
            </a:r>
            <a:r>
              <a:rPr lang="ru-RU" sz="2400" dirty="0">
                <a:solidFill>
                  <a:schemeClr val="bg1"/>
                </a:solidFill>
                <a:latin typeface="Times New Roman" panose="02020603050405020304" pitchFamily="18" charset="0"/>
                <a:ea typeface="Times New Roman" panose="02020603050405020304" pitchFamily="18" charset="0"/>
              </a:rPr>
              <a:t>других клубных формирований по </a:t>
            </a:r>
            <a:r>
              <a:rPr lang="ru-RU" sz="2400" dirty="0" smtClean="0">
                <a:solidFill>
                  <a:schemeClr val="bg1"/>
                </a:solidFill>
                <a:latin typeface="Times New Roman" panose="02020603050405020304" pitchFamily="18" charset="0"/>
                <a:ea typeface="Times New Roman" panose="02020603050405020304" pitchFamily="18" charset="0"/>
              </a:rPr>
              <a:t>различным</a:t>
            </a:r>
          </a:p>
          <a:p>
            <a:pPr marL="800100" indent="-342900">
              <a:spcAft>
                <a:spcPts val="0"/>
              </a:spcAft>
              <a:buFontTx/>
              <a:buChar char="-"/>
            </a:pPr>
            <a:r>
              <a:rPr lang="ru-RU" sz="2400" dirty="0" smtClean="0">
                <a:solidFill>
                  <a:schemeClr val="bg1"/>
                </a:solidFill>
                <a:latin typeface="Times New Roman" panose="02020603050405020304" pitchFamily="18" charset="0"/>
                <a:ea typeface="Times New Roman" panose="02020603050405020304" pitchFamily="18" charset="0"/>
              </a:rPr>
              <a:t>  направлениям </a:t>
            </a:r>
            <a:r>
              <a:rPr lang="ru-RU" sz="2400" dirty="0">
                <a:solidFill>
                  <a:schemeClr val="bg1"/>
                </a:solidFill>
                <a:latin typeface="Times New Roman" panose="02020603050405020304" pitchFamily="18" charset="0"/>
                <a:ea typeface="Times New Roman" panose="02020603050405020304" pitchFamily="18" charset="0"/>
              </a:rPr>
              <a:t>деятельности;</a:t>
            </a:r>
          </a:p>
          <a:p>
            <a:pPr marL="742950" indent="-285750">
              <a:spcAft>
                <a:spcPts val="0"/>
              </a:spcAft>
              <a:buFontTx/>
              <a:buChar char="-"/>
            </a:pPr>
            <a:r>
              <a:rPr lang="ru-RU" sz="2400" dirty="0" smtClean="0">
                <a:solidFill>
                  <a:schemeClr val="bg1"/>
                </a:solidFill>
                <a:latin typeface="Times New Roman" panose="02020603050405020304" pitchFamily="18" charset="0"/>
                <a:ea typeface="Times New Roman" panose="02020603050405020304" pitchFamily="18" charset="0"/>
              </a:rPr>
              <a:t>   подготовка </a:t>
            </a:r>
            <a:r>
              <a:rPr lang="ru-RU" sz="2400" dirty="0">
                <a:solidFill>
                  <a:schemeClr val="bg1"/>
                </a:solidFill>
                <a:latin typeface="Times New Roman" panose="02020603050405020304" pitchFamily="18" charset="0"/>
                <a:ea typeface="Times New Roman" panose="02020603050405020304" pitchFamily="18" charset="0"/>
              </a:rPr>
              <a:t>и проведение вечеров, танцевально-развлекательных</a:t>
            </a:r>
            <a:r>
              <a:rPr lang="ru-RU" sz="2400" dirty="0" smtClean="0">
                <a:solidFill>
                  <a:schemeClr val="bg1"/>
                </a:solidFill>
                <a:latin typeface="Times New Roman" panose="02020603050405020304" pitchFamily="18" charset="0"/>
                <a:ea typeface="Times New Roman" panose="02020603050405020304" pitchFamily="18" charset="0"/>
              </a:rPr>
              <a:t>,</a:t>
            </a:r>
          </a:p>
          <a:p>
            <a:pPr marL="742950" indent="-285750">
              <a:spcAft>
                <a:spcPts val="0"/>
              </a:spcAft>
              <a:buFontTx/>
              <a:buChar char="-"/>
            </a:pPr>
            <a:r>
              <a:rPr lang="ru-RU" sz="2400" dirty="0" smtClean="0">
                <a:solidFill>
                  <a:schemeClr val="bg1"/>
                </a:solidFill>
                <a:latin typeface="Times New Roman" panose="02020603050405020304" pitchFamily="18" charset="0"/>
                <a:ea typeface="Times New Roman" panose="02020603050405020304" pitchFamily="18" charset="0"/>
              </a:rPr>
              <a:t>   </a:t>
            </a:r>
            <a:r>
              <a:rPr lang="ru-RU" sz="2400" dirty="0">
                <a:solidFill>
                  <a:schemeClr val="bg1"/>
                </a:solidFill>
                <a:latin typeface="Times New Roman" panose="02020603050405020304" pitchFamily="18" charset="0"/>
                <a:ea typeface="Times New Roman" panose="02020603050405020304" pitchFamily="18" charset="0"/>
              </a:rPr>
              <a:t>концертных, игровых, спортивных программ, вечеров </a:t>
            </a:r>
            <a:endParaRPr lang="ru-RU" sz="2400" dirty="0" smtClean="0">
              <a:solidFill>
                <a:schemeClr val="bg1"/>
              </a:solidFill>
              <a:latin typeface="Times New Roman" panose="02020603050405020304" pitchFamily="18" charset="0"/>
              <a:ea typeface="Times New Roman" panose="02020603050405020304" pitchFamily="18" charset="0"/>
            </a:endParaRPr>
          </a:p>
          <a:p>
            <a:pPr marL="742950" indent="-285750">
              <a:spcAft>
                <a:spcPts val="0"/>
              </a:spcAft>
              <a:buFontTx/>
              <a:buChar char="-"/>
            </a:pPr>
            <a:r>
              <a:rPr lang="ru-RU" sz="2400" dirty="0" smtClean="0">
                <a:solidFill>
                  <a:schemeClr val="bg1"/>
                </a:solidFill>
                <a:latin typeface="Times New Roman" panose="02020603050405020304" pitchFamily="18" charset="0"/>
                <a:ea typeface="Times New Roman" panose="02020603050405020304" pitchFamily="18" charset="0"/>
              </a:rPr>
              <a:t>   отдыха</a:t>
            </a:r>
            <a:r>
              <a:rPr lang="ru-RU" sz="2400" dirty="0">
                <a:solidFill>
                  <a:schemeClr val="bg1"/>
                </a:solidFill>
                <a:latin typeface="Times New Roman" panose="02020603050405020304" pitchFamily="18" charset="0"/>
                <a:ea typeface="Times New Roman" panose="02020603050405020304" pitchFamily="18" charset="0"/>
              </a:rPr>
              <a:t>, тематических, детских, семейных праздников</a:t>
            </a:r>
            <a:r>
              <a:rPr lang="ru-RU" sz="2400" dirty="0" smtClean="0">
                <a:solidFill>
                  <a:schemeClr val="bg1"/>
                </a:solidFill>
                <a:latin typeface="Times New Roman" panose="02020603050405020304" pitchFamily="18" charset="0"/>
                <a:ea typeface="Times New Roman" panose="02020603050405020304" pitchFamily="18" charset="0"/>
              </a:rPr>
              <a:t>.</a:t>
            </a:r>
          </a:p>
          <a:p>
            <a:pPr marL="457200" indent="450215">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Все </a:t>
            </a:r>
            <a:r>
              <a:rPr lang="ru-RU" sz="2400" dirty="0">
                <a:solidFill>
                  <a:schemeClr val="bg1"/>
                </a:solidFill>
                <a:latin typeface="Times New Roman" panose="02020603050405020304" pitchFamily="18" charset="0"/>
                <a:ea typeface="Times New Roman" panose="02020603050405020304" pitchFamily="18" charset="0"/>
              </a:rPr>
              <a:t>коллективы принимают активное участие в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различных </a:t>
            </a:r>
            <a:r>
              <a:rPr lang="ru-RU" sz="2400" dirty="0">
                <a:solidFill>
                  <a:schemeClr val="bg1"/>
                </a:solidFill>
                <a:latin typeface="Times New Roman" panose="02020603050405020304" pitchFamily="18" charset="0"/>
                <a:ea typeface="Times New Roman" panose="02020603050405020304" pitchFamily="18" charset="0"/>
              </a:rPr>
              <a:t>конкурсах и фестивалях районного и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республиканского </a:t>
            </a:r>
            <a:r>
              <a:rPr lang="ru-RU" sz="2400" dirty="0">
                <a:solidFill>
                  <a:schemeClr val="bg1"/>
                </a:solidFill>
                <a:latin typeface="Times New Roman" panose="02020603050405020304" pitchFamily="18" charset="0"/>
                <a:ea typeface="Times New Roman" panose="02020603050405020304" pitchFamily="18" charset="0"/>
              </a:rPr>
              <a:t>масштаба</a:t>
            </a:r>
            <a:r>
              <a:rPr lang="ru-RU" sz="2400" dirty="0" smtClean="0">
                <a:solidFill>
                  <a:schemeClr val="bg1"/>
                </a:solidFill>
                <a:latin typeface="Times New Roman" panose="02020603050405020304" pitchFamily="18" charset="0"/>
                <a:ea typeface="Times New Roman" panose="02020603050405020304" pitchFamily="18" charset="0"/>
              </a:rPr>
              <a:t>.</a:t>
            </a:r>
          </a:p>
          <a:p>
            <a:pPr marL="457200" indent="450215">
              <a:spcAft>
                <a:spcPts val="0"/>
              </a:spcAft>
            </a:pPr>
            <a:endParaRPr lang="ru-RU" sz="2400" dirty="0" smtClean="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9875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73421" y="146514"/>
            <a:ext cx="7031421" cy="6740307"/>
          </a:xfrm>
          <a:prstGeom prst="rect">
            <a:avLst/>
          </a:prstGeom>
        </p:spPr>
        <p:txBody>
          <a:bodyPr wrap="square">
            <a:spAutoFit/>
          </a:bodyPr>
          <a:lstStyle/>
          <a:p>
            <a:pPr marL="457200" indent="450215" algn="just">
              <a:spcAft>
                <a:spcPts val="0"/>
              </a:spcAft>
            </a:pPr>
            <a:r>
              <a:rPr lang="ru-RU" sz="2400" dirty="0">
                <a:solidFill>
                  <a:schemeClr val="bg1"/>
                </a:solidFill>
                <a:latin typeface="Times New Roman" panose="02020603050405020304" pitchFamily="18" charset="0"/>
                <a:ea typeface="Times New Roman" panose="02020603050405020304" pitchFamily="18" charset="0"/>
              </a:rPr>
              <a:t>Работники культуры нашего поселения активные участники районных праздников - всегда достойно представляют наше поселение, неоднократно награждались Почетными грамотами. В 2019 году на празднике «День Гиагинского района» представление наших работников культуры оценили очень высоко и пригласили принять участие в праздновании «Дня Республики Адыгея». В наших учреждениях культуры проводились новогодние представления, праздничные мероприятия к международному женскому дню - 8 марта, </a:t>
            </a:r>
            <a:r>
              <a:rPr lang="ru-RU" sz="2400" dirty="0" smtClean="0">
                <a:solidFill>
                  <a:schemeClr val="bg1"/>
                </a:solidFill>
                <a:latin typeface="Times New Roman" panose="02020603050405020304" pitchFamily="18" charset="0"/>
                <a:ea typeface="Times New Roman" panose="02020603050405020304" pitchFamily="18" charset="0"/>
              </a:rPr>
              <a:t>День </a:t>
            </a:r>
            <a:r>
              <a:rPr lang="ru-RU" sz="2400" dirty="0">
                <a:solidFill>
                  <a:schemeClr val="bg1"/>
                </a:solidFill>
                <a:latin typeface="Times New Roman" panose="02020603050405020304" pitchFamily="18" charset="0"/>
                <a:ea typeface="Times New Roman" panose="02020603050405020304" pitchFamily="18" charset="0"/>
              </a:rPr>
              <a:t>пожилого человека, День Матери. Митинги, посвященные Дню Победы мы всегда проводим у памятников. Работники культуры совместно с работниками администрации, школами занимаются благоустройством братского захоронения и </a:t>
            </a:r>
            <a:r>
              <a:rPr lang="ru-RU" sz="2400" dirty="0" smtClean="0">
                <a:solidFill>
                  <a:schemeClr val="bg1"/>
                </a:solidFill>
                <a:latin typeface="Times New Roman" panose="02020603050405020304" pitchFamily="18" charset="0"/>
                <a:ea typeface="Times New Roman" panose="02020603050405020304" pitchFamily="18" charset="0"/>
              </a:rPr>
              <a:t>памятников</a:t>
            </a:r>
            <a:r>
              <a:rPr lang="ru-RU" sz="2000" dirty="0" smtClean="0">
                <a:solidFill>
                  <a:schemeClr val="bg1"/>
                </a:solidFill>
                <a:latin typeface="Times New Roman" panose="02020603050405020304" pitchFamily="18" charset="0"/>
                <a:ea typeface="Times New Roman" panose="02020603050405020304" pitchFamily="18" charset="0"/>
              </a:rPr>
              <a:t>. </a:t>
            </a:r>
            <a:endParaRPr lang="ru-RU" sz="2000" dirty="0">
              <a:solidFill>
                <a:schemeClr val="bg1"/>
              </a:solidFill>
              <a:latin typeface="Times New Roman" panose="02020603050405020304" pitchFamily="18" charset="0"/>
              <a:ea typeface="Times New Roman" panose="02020603050405020304" pitchFamily="18" charset="0"/>
            </a:endParaRPr>
          </a:p>
        </p:txBody>
      </p:sp>
      <p:pic>
        <p:nvPicPr>
          <p:cNvPr id="10242" name="Picture 2" descr="C:\Users\User\Desktop\IMG-20200127-WA00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24107">
            <a:off x="6862478" y="282842"/>
            <a:ext cx="2646858" cy="2709896"/>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User\Desktop\IMG-20191008-WA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186" y="3224112"/>
            <a:ext cx="4741057" cy="338608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Users\User\Desktop\IMG-20191008-WA0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63056">
            <a:off x="9129601" y="781398"/>
            <a:ext cx="2886342" cy="288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201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434"/>
                                        </p:tgtEl>
                                        <p:attrNameLst>
                                          <p:attrName>style.visibility</p:attrName>
                                        </p:attrNameLst>
                                      </p:cBhvr>
                                      <p:to>
                                        <p:strVal val="visible"/>
                                      </p:to>
                                    </p:set>
                                    <p:anim calcmode="lin" valueType="num">
                                      <p:cBhvr additive="base">
                                        <p:cTn id="12" dur="500" fill="hold"/>
                                        <p:tgtEl>
                                          <p:spTgt spid="18434"/>
                                        </p:tgtEl>
                                        <p:attrNameLst>
                                          <p:attrName>ppt_x</p:attrName>
                                        </p:attrNameLst>
                                      </p:cBhvr>
                                      <p:tavLst>
                                        <p:tav tm="0">
                                          <p:val>
                                            <p:strVal val="#ppt_x"/>
                                          </p:val>
                                        </p:tav>
                                        <p:tav tm="100000">
                                          <p:val>
                                            <p:strVal val="#ppt_x"/>
                                          </p:val>
                                        </p:tav>
                                      </p:tavLst>
                                    </p:anim>
                                    <p:anim calcmode="lin" valueType="num">
                                      <p:cBhvr additive="base">
                                        <p:cTn id="13" dur="500" fill="hold"/>
                                        <p:tgtEl>
                                          <p:spTgt spid="1843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8435"/>
                                        </p:tgtEl>
                                        <p:attrNameLst>
                                          <p:attrName>style.visibility</p:attrName>
                                        </p:attrNameLst>
                                      </p:cBhvr>
                                      <p:to>
                                        <p:strVal val="visible"/>
                                      </p:to>
                                    </p:set>
                                    <p:anim calcmode="lin" valueType="num">
                                      <p:cBhvr additive="base">
                                        <p:cTn id="17" dur="500" fill="hold"/>
                                        <p:tgtEl>
                                          <p:spTgt spid="18435"/>
                                        </p:tgtEl>
                                        <p:attrNameLst>
                                          <p:attrName>ppt_x</p:attrName>
                                        </p:attrNameLst>
                                      </p:cBhvr>
                                      <p:tavLst>
                                        <p:tav tm="0">
                                          <p:val>
                                            <p:strVal val="#ppt_x"/>
                                          </p:val>
                                        </p:tav>
                                        <p:tav tm="100000">
                                          <p:val>
                                            <p:strVal val="#ppt_x"/>
                                          </p:val>
                                        </p:tav>
                                      </p:tavLst>
                                    </p:anim>
                                    <p:anim calcmode="lin" valueType="num">
                                      <p:cBhvr additive="base">
                                        <p:cTn id="18"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3" name="Picture 5" descr="C:\Users\User\Desktop\DSC_04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508" y="4127734"/>
            <a:ext cx="3699949" cy="2555201"/>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C:\Users\User\Desktop\i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050" y="122120"/>
            <a:ext cx="4694284" cy="661111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40980" y="-4004"/>
            <a:ext cx="12932979" cy="4185761"/>
          </a:xfrm>
          <a:prstGeom prst="rect">
            <a:avLst/>
          </a:prstGeom>
        </p:spPr>
        <p:txBody>
          <a:bodyPr wrap="square">
            <a:spAutoFit/>
          </a:bodyPr>
          <a:lstStyle/>
          <a:p>
            <a:pPr marL="457200" indent="450215" algn="just">
              <a:spcAft>
                <a:spcPts val="0"/>
              </a:spcAft>
            </a:pPr>
            <a:r>
              <a:rPr lang="ru-RU" sz="3200" b="1" i="1" dirty="0" smtClean="0">
                <a:solidFill>
                  <a:schemeClr val="bg1"/>
                </a:solidFill>
                <a:latin typeface="Times New Roman" panose="02020603050405020304" pitchFamily="18" charset="0"/>
                <a:ea typeface="Times New Roman" panose="02020603050405020304" pitchFamily="18" charset="0"/>
              </a:rPr>
              <a:t>             </a:t>
            </a:r>
            <a:r>
              <a:rPr lang="ru-RU" sz="3200" b="1" i="1" u="sng" dirty="0" smtClean="0">
                <a:solidFill>
                  <a:schemeClr val="bg1"/>
                </a:solidFill>
                <a:latin typeface="Times New Roman" panose="02020603050405020304" pitchFamily="18" charset="0"/>
                <a:ea typeface="Times New Roman" panose="02020603050405020304" pitchFamily="18" charset="0"/>
              </a:rPr>
              <a:t> </a:t>
            </a: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Молодежь </a:t>
            </a:r>
            <a:r>
              <a:rPr lang="ru-RU" sz="3200" b="1" i="1" u="sng" dirty="0">
                <a:solidFill>
                  <a:schemeClr val="accent4">
                    <a:lumMod val="40000"/>
                    <a:lumOff val="60000"/>
                  </a:schemeClr>
                </a:solidFill>
                <a:latin typeface="Times New Roman" panose="02020603050405020304" pitchFamily="18" charset="0"/>
                <a:ea typeface="Times New Roman" panose="02020603050405020304" pitchFamily="18" charset="0"/>
              </a:rPr>
              <a:t>и </a:t>
            </a: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спорт</a:t>
            </a:r>
          </a:p>
          <a:p>
            <a:pPr marL="457200" indent="450215" algn="just">
              <a:spcAft>
                <a:spcPts val="0"/>
              </a:spcAft>
            </a:pPr>
            <a:endParaRPr lang="ru-RU"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На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детских спортивных площадках в течение </a:t>
            </a:r>
            <a:r>
              <a:rPr lang="ru-RU" sz="2400" dirty="0">
                <a:solidFill>
                  <a:schemeClr val="accent4">
                    <a:lumMod val="60000"/>
                    <a:lumOff val="40000"/>
                  </a:schemeClr>
                </a:solidFill>
                <a:latin typeface="Times New Roman" panose="02020603050405020304" pitchFamily="18" charset="0"/>
                <a:ea typeface="Times New Roman" panose="02020603050405020304" pitchFamily="18" charset="0"/>
              </a:rPr>
              <a:t>года </a:t>
            </a:r>
            <a:r>
              <a:rPr lang="ru-RU" sz="2400" dirty="0" smtClean="0">
                <a:solidFill>
                  <a:schemeClr val="accent4">
                    <a:lumMod val="60000"/>
                    <a:lumOff val="40000"/>
                  </a:schemeClr>
                </a:solidFill>
                <a:latin typeface="Times New Roman" panose="02020603050405020304" pitchFamily="18" charset="0"/>
                <a:ea typeface="Times New Roman" panose="02020603050405020304" pitchFamily="18" charset="0"/>
              </a:rPr>
              <a:t>постоянно</a:t>
            </a:r>
          </a:p>
          <a:p>
            <a:pPr marL="457200" indent="450215" algn="just">
              <a:spcAft>
                <a:spcPts val="0"/>
              </a:spcAft>
            </a:pPr>
            <a:r>
              <a:rPr lang="ru-RU" sz="2400" dirty="0" smtClean="0">
                <a:solidFill>
                  <a:schemeClr val="accent4">
                    <a:lumMod val="60000"/>
                    <a:lumOff val="40000"/>
                  </a:schemeClr>
                </a:solidFill>
                <a:latin typeface="Times New Roman" panose="02020603050405020304" pitchFamily="18" charset="0"/>
                <a:ea typeface="Times New Roman" panose="02020603050405020304" pitchFamily="18" charset="0"/>
              </a:rPr>
              <a:t> </a:t>
            </a:r>
            <a:r>
              <a:rPr lang="ru-RU" sz="2400" dirty="0">
                <a:solidFill>
                  <a:schemeClr val="accent4">
                    <a:lumMod val="60000"/>
                    <a:lumOff val="40000"/>
                  </a:schemeClr>
                </a:solidFill>
                <a:latin typeface="Times New Roman" panose="02020603050405020304" pitchFamily="18" charset="0"/>
                <a:ea typeface="Times New Roman" panose="02020603050405020304" pitchFamily="18" charset="0"/>
              </a:rPr>
              <a:t>поддерживается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надлежащее </a:t>
            </a: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санитарное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состояние, </a:t>
            </a:r>
            <a:endPar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периодически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проводится покраска и </a:t>
            </a: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ремонт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существующего </a:t>
            </a:r>
            <a:endPar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оборудования</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 </a:t>
            </a: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Постановлением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главы МО «Айрюмовское сельское </a:t>
            </a:r>
            <a:endPar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поселение</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 от 24 декабря 2018 №89 утверждена </a:t>
            </a: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муниципальная</a:t>
            </a:r>
          </a:p>
          <a:p>
            <a:pPr marL="457200" indent="450215" algn="just">
              <a:spcAft>
                <a:spcPts val="0"/>
              </a:spcAft>
            </a:pP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 долгосрочная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программа «Развитие </a:t>
            </a: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физической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культуры и </a:t>
            </a:r>
            <a:endPar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спорта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в МО «</a:t>
            </a: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Айрюмовское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сельское поселение» на </a:t>
            </a: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2019-2022</a:t>
            </a:r>
          </a:p>
          <a:p>
            <a:pPr marL="457200" indent="450215" algn="just">
              <a:spcAft>
                <a:spcPts val="0"/>
              </a:spcAft>
            </a:pP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годы», в которой </a:t>
            </a: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запланированы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турниры, первенства и </a:t>
            </a:r>
            <a:endPar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соревнования на </a:t>
            </a:r>
            <a:r>
              <a:rPr lang="ru-RU" sz="2400" dirty="0">
                <a:solidFill>
                  <a:schemeClr val="accent4">
                    <a:lumMod val="40000"/>
                    <a:lumOff val="60000"/>
                  </a:schemeClr>
                </a:solidFill>
                <a:latin typeface="Times New Roman" panose="02020603050405020304" pitchFamily="18" charset="0"/>
                <a:ea typeface="Times New Roman" panose="02020603050405020304" pitchFamily="18" charset="0"/>
              </a:rPr>
              <a:t>протяжении всего года</a:t>
            </a:r>
            <a:r>
              <a:rPr lang="ru-RU" sz="2400" dirty="0" smtClean="0">
                <a:solidFill>
                  <a:schemeClr val="accent4">
                    <a:lumMod val="40000"/>
                    <a:lumOff val="60000"/>
                  </a:schemeClr>
                </a:solidFill>
                <a:latin typeface="Times New Roman" panose="02020603050405020304" pitchFamily="18" charset="0"/>
                <a:ea typeface="Times New Roman" panose="02020603050405020304" pitchFamily="18" charset="0"/>
              </a:rPr>
              <a:t>.</a:t>
            </a:r>
            <a:endParaRPr lang="ru-RU" sz="2400" dirty="0">
              <a:solidFill>
                <a:schemeClr val="accent4">
                  <a:lumMod val="40000"/>
                  <a:lumOff val="60000"/>
                </a:schemeClr>
              </a:solidFill>
              <a:latin typeface="Times New Roman" panose="02020603050405020304" pitchFamily="18" charset="0"/>
              <a:ea typeface="Times New Roman" panose="02020603050405020304" pitchFamily="18" charset="0"/>
            </a:endParaRPr>
          </a:p>
        </p:txBody>
      </p:sp>
      <p:pic>
        <p:nvPicPr>
          <p:cNvPr id="27651" name="Picture 3" descr="C:\Users\User\Desktop\DSC_05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457" y="4127736"/>
            <a:ext cx="3833233" cy="255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451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3" name="Picture 3" descr="C:\Users\User\Desktop\IMG-20180811-WA0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788" y="2414266"/>
            <a:ext cx="3599013" cy="278536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683" y="2414266"/>
            <a:ext cx="2316372" cy="278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User\Desktop\IMG-20191018-WA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4580" y="2374921"/>
            <a:ext cx="3563527" cy="28247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6124" y="173420"/>
            <a:ext cx="12192000" cy="6494085"/>
          </a:xfrm>
          <a:prstGeom prst="rect">
            <a:avLst/>
          </a:prstGeom>
        </p:spPr>
        <p:txBody>
          <a:bodyPr wrap="square">
            <a:spAutoFit/>
          </a:bodyPr>
          <a:lstStyle/>
          <a:p>
            <a:pPr marL="457200" indent="450215" algn="just">
              <a:spcAft>
                <a:spcPts val="0"/>
              </a:spcAft>
            </a:pPr>
            <a:r>
              <a:rPr lang="ru-RU" sz="2000" dirty="0">
                <a:solidFill>
                  <a:schemeClr val="bg1"/>
                </a:solidFill>
                <a:latin typeface="Times New Roman" panose="02020603050405020304" pitchFamily="18" charset="0"/>
                <a:ea typeface="Times New Roman" panose="02020603050405020304" pitchFamily="18" charset="0"/>
              </a:rPr>
              <a:t>В 2019 году под руководством </a:t>
            </a:r>
            <a:r>
              <a:rPr lang="ru-RU" sz="2000" dirty="0" err="1">
                <a:solidFill>
                  <a:schemeClr val="bg1"/>
                </a:solidFill>
                <a:latin typeface="Times New Roman" panose="02020603050405020304" pitchFamily="18" charset="0"/>
                <a:ea typeface="Times New Roman" panose="02020603050405020304" pitchFamily="18" charset="0"/>
              </a:rPr>
              <a:t>спортинструктора</a:t>
            </a:r>
            <a:r>
              <a:rPr lang="ru-RU" sz="2000" dirty="0">
                <a:solidFill>
                  <a:schemeClr val="bg1"/>
                </a:solidFill>
                <a:latin typeface="Times New Roman" panose="02020603050405020304" pitchFamily="18" charset="0"/>
                <a:ea typeface="Times New Roman" panose="02020603050405020304" pitchFamily="18" charset="0"/>
              </a:rPr>
              <a:t> и совместной материальной поддержки спонсоров и администрации сельского поселения, наши спортсмены участвовали в следующих мероприятиях на территории района: зимнее первенство по мини-футболу, который проходил в </a:t>
            </a:r>
            <a:r>
              <a:rPr lang="ru-RU" sz="2000" dirty="0" err="1">
                <a:solidFill>
                  <a:schemeClr val="bg1"/>
                </a:solidFill>
                <a:latin typeface="Times New Roman" panose="02020603050405020304" pitchFamily="18" charset="0"/>
                <a:ea typeface="Times New Roman" panose="02020603050405020304" pitchFamily="18" charset="0"/>
              </a:rPr>
              <a:t>Дондуковском</a:t>
            </a:r>
            <a:r>
              <a:rPr lang="ru-RU" sz="2000" dirty="0">
                <a:solidFill>
                  <a:schemeClr val="bg1"/>
                </a:solidFill>
                <a:latin typeface="Times New Roman" panose="02020603050405020304" pitchFamily="18" charset="0"/>
                <a:ea typeface="Times New Roman" panose="02020603050405020304" pitchFamily="18" charset="0"/>
              </a:rPr>
              <a:t> сельском поселении, новогодний турнир по волейболу, кубок на приз газеты «Красное Знамя» по футболу, первенство района по футболу, соревнования на день физкультурника, сдача норм ГТО в рамках всероссийской акции. На базе МБОУ СОШ №5 </a:t>
            </a:r>
            <a:r>
              <a:rPr lang="ru-RU" sz="2000" u="sng" dirty="0">
                <a:solidFill>
                  <a:schemeClr val="bg1"/>
                </a:solidFill>
                <a:latin typeface="Times New Roman" panose="02020603050405020304" pitchFamily="18" charset="0"/>
                <a:ea typeface="Times New Roman" panose="02020603050405020304" pitchFamily="18" charset="0"/>
              </a:rPr>
              <a:t>проведён турнир памяти Темного А. И., </a:t>
            </a:r>
            <a:r>
              <a:rPr lang="ru-RU" sz="2000" dirty="0">
                <a:solidFill>
                  <a:schemeClr val="bg1"/>
                </a:solidFill>
                <a:latin typeface="Times New Roman" panose="02020603050405020304" pitchFamily="18" charset="0"/>
                <a:ea typeface="Times New Roman" panose="02020603050405020304" pitchFamily="18" charset="0"/>
              </a:rPr>
              <a:t>первенство района среди сельских поселений по мини-футболу</a:t>
            </a:r>
            <a:r>
              <a:rPr lang="ru-RU" sz="2000" dirty="0" smtClean="0">
                <a:solidFill>
                  <a:schemeClr val="bg1"/>
                </a:solidFill>
                <a:latin typeface="Times New Roman" panose="02020603050405020304" pitchFamily="18" charset="0"/>
                <a:ea typeface="Times New Roman" panose="02020603050405020304" pitchFamily="18" charset="0"/>
              </a:rPr>
              <a:t>.</a:t>
            </a:r>
          </a:p>
          <a:p>
            <a:pPr marL="457200" indent="450215" algn="just">
              <a:spcAft>
                <a:spcPts val="0"/>
              </a:spcAft>
            </a:pPr>
            <a:endParaRPr lang="ru-RU" sz="20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endParaRPr lang="ru-RU" sz="2000" dirty="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endParaRPr lang="ru-RU" sz="20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endParaRPr lang="ru-RU" sz="2000" dirty="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endParaRPr lang="ru-RU" sz="20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endParaRPr lang="ru-RU" sz="2000" dirty="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endParaRPr lang="ru-RU" sz="20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endParaRPr lang="ru-RU" sz="2000" dirty="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endParaRPr lang="ru-RU" sz="2000" dirty="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9 </a:t>
            </a:r>
            <a:r>
              <a:rPr lang="ru-RU" sz="2400" dirty="0">
                <a:solidFill>
                  <a:schemeClr val="bg1"/>
                </a:solidFill>
                <a:latin typeface="Times New Roman" panose="02020603050405020304" pitchFamily="18" charset="0"/>
                <a:ea typeface="Times New Roman" panose="02020603050405020304" pitchFamily="18" charset="0"/>
              </a:rPr>
              <a:t>Мая – проходили спортивно-массовые мероприятия в п. Новом.</a:t>
            </a:r>
          </a:p>
          <a:p>
            <a:pPr marL="457200" indent="450215" algn="just">
              <a:spcAft>
                <a:spcPts val="0"/>
              </a:spcAft>
            </a:pPr>
            <a:r>
              <a:rPr lang="ru-RU" sz="2400" dirty="0">
                <a:solidFill>
                  <a:schemeClr val="bg1"/>
                </a:solidFill>
                <a:latin typeface="Times New Roman" panose="02020603050405020304" pitchFamily="18" charset="0"/>
                <a:ea typeface="Times New Roman" panose="02020603050405020304" pitchFamily="18" charset="0"/>
              </a:rPr>
              <a:t>1 июня – День защиты детей – проходили спортивно-массовые мероприятия в п. </a:t>
            </a:r>
            <a:r>
              <a:rPr lang="ru-RU" sz="2400" dirty="0" smtClean="0">
                <a:solidFill>
                  <a:schemeClr val="bg1"/>
                </a:solidFill>
                <a:latin typeface="Times New Roman" panose="02020603050405020304" pitchFamily="18" charset="0"/>
                <a:ea typeface="Times New Roman" panose="02020603050405020304" pitchFamily="18" charset="0"/>
              </a:rPr>
              <a:t>Новом. В течении года постоянно в сельском поселении работают 2 секции: волейбол и футбол.</a:t>
            </a:r>
            <a:endParaRPr lang="ru-RU" sz="2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5922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3" name="Picture 5" descr="C:\Users\User\Desktop\IMG-20190927-WA0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8961" y="3491344"/>
            <a:ext cx="3954316" cy="302583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9624" y="271195"/>
            <a:ext cx="11631074" cy="2431435"/>
          </a:xfrm>
          <a:prstGeom prst="rect">
            <a:avLst/>
          </a:prstGeom>
        </p:spPr>
        <p:txBody>
          <a:bodyPr wrap="square">
            <a:spAutoFit/>
          </a:bodyPr>
          <a:lstStyle/>
          <a:p>
            <a:pPr marL="457200" indent="450215" algn="ctr">
              <a:spcAft>
                <a:spcPts val="0"/>
              </a:spcAft>
            </a:pPr>
            <a:r>
              <a:rPr lang="ru-RU" sz="3200" b="1" i="1" u="sng" dirty="0" smtClean="0">
                <a:solidFill>
                  <a:schemeClr val="accent4">
                    <a:lumMod val="20000"/>
                    <a:lumOff val="80000"/>
                  </a:schemeClr>
                </a:solidFill>
                <a:latin typeface="Times New Roman" panose="02020603050405020304" pitchFamily="18" charset="0"/>
                <a:ea typeface="Times New Roman" panose="02020603050405020304" pitchFamily="18" charset="0"/>
              </a:rPr>
              <a:t>9.Благоустройство</a:t>
            </a:r>
          </a:p>
          <a:p>
            <a:pPr marL="457200" indent="450215" algn="just">
              <a:spcAft>
                <a:spcPts val="0"/>
              </a:spcAft>
            </a:pPr>
            <a:endParaRPr lang="ru-RU" sz="2400" dirty="0" smtClean="0">
              <a:solidFill>
                <a:schemeClr val="bg1"/>
              </a:solidFill>
              <a:latin typeface="Times New Roman" panose="02020603050405020304" pitchFamily="18" charset="0"/>
              <a:ea typeface="Times New Roman" panose="02020603050405020304" pitchFamily="18" charset="0"/>
              <a:cs typeface="Arial" panose="020B0604020202020204" pitchFamily="34"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cs typeface="Arial" panose="020B0604020202020204" pitchFamily="34" charset="0"/>
              </a:rPr>
              <a:t>С </a:t>
            </a:r>
            <a:r>
              <a:rPr lang="ru-RU" sz="2400" dirty="0">
                <a:solidFill>
                  <a:schemeClr val="bg1"/>
                </a:solidFill>
                <a:latin typeface="Times New Roman" panose="02020603050405020304" pitchFamily="18" charset="0"/>
                <a:ea typeface="Times New Roman" panose="02020603050405020304" pitchFamily="18" charset="0"/>
                <a:cs typeface="Arial" panose="020B0604020202020204" pitchFamily="34" charset="0"/>
              </a:rPr>
              <a:t>апреля по октябрь организовывались и проводились так называемые «субботники», в которых принимали участие как сотрудники администрации, так и учащиеся, работники школы, домов культуры, организаций и предприятий всех форм собственности, так и жители поселения. </a:t>
            </a:r>
            <a:endParaRPr lang="ru-RU" sz="2400" dirty="0">
              <a:solidFill>
                <a:schemeClr val="bg1"/>
              </a:solidFill>
              <a:latin typeface="Times New Roman" panose="02020603050405020304" pitchFamily="18" charset="0"/>
              <a:ea typeface="Times New Roman" panose="02020603050405020304" pitchFamily="18" charset="0"/>
            </a:endParaRPr>
          </a:p>
        </p:txBody>
      </p:sp>
      <p:pic>
        <p:nvPicPr>
          <p:cNvPr id="19459" name="Picture 3" descr="C:\Users\User\Desktop\IMG_5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385" y="3491344"/>
            <a:ext cx="3930734" cy="301530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User\Desktop\IMG-20190927-WA00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3131" y="2702630"/>
            <a:ext cx="4184059" cy="3025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09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anim calcmode="lin" valueType="num">
                                      <p:cBhvr>
                                        <p:cTn id="8" dur="1000" fill="hold"/>
                                        <p:tgtEl>
                                          <p:spTgt spid="12291"/>
                                        </p:tgtEl>
                                        <p:attrNameLst>
                                          <p:attrName>ppt_x</p:attrName>
                                        </p:attrNameLst>
                                      </p:cBhvr>
                                      <p:tavLst>
                                        <p:tav tm="0">
                                          <p:val>
                                            <p:strVal val="#ppt_x"/>
                                          </p:val>
                                        </p:tav>
                                        <p:tav tm="100000">
                                          <p:val>
                                            <p:strVal val="#ppt_x"/>
                                          </p:val>
                                        </p:tav>
                                      </p:tavLst>
                                    </p:anim>
                                    <p:anim calcmode="lin" valueType="num">
                                      <p:cBhvr>
                                        <p:cTn id="9" dur="1000" fill="hold"/>
                                        <p:tgtEl>
                                          <p:spTgt spid="1229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459"/>
                                        </p:tgtEl>
                                        <p:attrNameLst>
                                          <p:attrName>style.visibility</p:attrName>
                                        </p:attrNameLst>
                                      </p:cBhvr>
                                      <p:to>
                                        <p:strVal val="visible"/>
                                      </p:to>
                                    </p:set>
                                    <p:animEffect transition="in" filter="fade">
                                      <p:cBhvr>
                                        <p:cTn id="13" dur="1000"/>
                                        <p:tgtEl>
                                          <p:spTgt spid="19459"/>
                                        </p:tgtEl>
                                      </p:cBhvr>
                                    </p:animEffect>
                                    <p:anim calcmode="lin" valueType="num">
                                      <p:cBhvr>
                                        <p:cTn id="14" dur="1000" fill="hold"/>
                                        <p:tgtEl>
                                          <p:spTgt spid="19459"/>
                                        </p:tgtEl>
                                        <p:attrNameLst>
                                          <p:attrName>ppt_x</p:attrName>
                                        </p:attrNameLst>
                                      </p:cBhvr>
                                      <p:tavLst>
                                        <p:tav tm="0">
                                          <p:val>
                                            <p:strVal val="#ppt_x"/>
                                          </p:val>
                                        </p:tav>
                                        <p:tav tm="100000">
                                          <p:val>
                                            <p:strVal val="#ppt_x"/>
                                          </p:val>
                                        </p:tav>
                                      </p:tavLst>
                                    </p:anim>
                                    <p:anim calcmode="lin" valueType="num">
                                      <p:cBhvr>
                                        <p:cTn id="15" dur="1000" fill="hold"/>
                                        <p:tgtEl>
                                          <p:spTgt spid="1945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293"/>
                                        </p:tgtEl>
                                        <p:attrNameLst>
                                          <p:attrName>style.visibility</p:attrName>
                                        </p:attrNameLst>
                                      </p:cBhvr>
                                      <p:to>
                                        <p:strVal val="visible"/>
                                      </p:to>
                                    </p:set>
                                    <p:animEffect transition="in" filter="fade">
                                      <p:cBhvr>
                                        <p:cTn id="19" dur="1000"/>
                                        <p:tgtEl>
                                          <p:spTgt spid="12293"/>
                                        </p:tgtEl>
                                      </p:cBhvr>
                                    </p:animEffect>
                                    <p:anim calcmode="lin" valueType="num">
                                      <p:cBhvr>
                                        <p:cTn id="20" dur="1000" fill="hold"/>
                                        <p:tgtEl>
                                          <p:spTgt spid="12293"/>
                                        </p:tgtEl>
                                        <p:attrNameLst>
                                          <p:attrName>ppt_x</p:attrName>
                                        </p:attrNameLst>
                                      </p:cBhvr>
                                      <p:tavLst>
                                        <p:tav tm="0">
                                          <p:val>
                                            <p:strVal val="#ppt_x"/>
                                          </p:val>
                                        </p:tav>
                                        <p:tav tm="100000">
                                          <p:val>
                                            <p:strVal val="#ppt_x"/>
                                          </p:val>
                                        </p:tav>
                                      </p:tavLst>
                                    </p:anim>
                                    <p:anim calcmode="lin" valueType="num">
                                      <p:cBhvr>
                                        <p:cTn id="21" dur="1000" fill="hold"/>
                                        <p:tgtEl>
                                          <p:spTgt spid="122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460434797"/>
              </p:ext>
            </p:extLst>
          </p:nvPr>
        </p:nvGraphicFramePr>
        <p:xfrm>
          <a:off x="204951" y="346841"/>
          <a:ext cx="11729545" cy="6195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4605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5766" y="176055"/>
            <a:ext cx="8260283" cy="4154984"/>
          </a:xfrm>
          <a:prstGeom prst="rect">
            <a:avLst/>
          </a:prstGeom>
        </p:spPr>
        <p:txBody>
          <a:bodyPr wrap="square">
            <a:spAutoFit/>
          </a:bodyPr>
          <a:lstStyle/>
          <a:p>
            <a:pPr marL="457200" indent="450215" algn="just">
              <a:spcAft>
                <a:spcPts val="0"/>
              </a:spcAft>
            </a:pPr>
            <a:r>
              <a:rPr lang="ru-RU" sz="2400" dirty="0">
                <a:solidFill>
                  <a:schemeClr val="bg1"/>
                </a:solidFill>
                <a:latin typeface="Times New Roman" panose="02020603050405020304" pitchFamily="18" charset="0"/>
                <a:ea typeface="Times New Roman" panose="02020603050405020304" pitchFamily="18" charset="0"/>
              </a:rPr>
              <a:t>За 2019 год было ликвидировано 6 несанкционированных свалок на территории поселения. В 2019 году провели глобальную чистку лесополос на подъезде к п. Новый, между с. Нижний </a:t>
            </a:r>
            <a:r>
              <a:rPr lang="ru-RU" sz="2400" dirty="0" err="1">
                <a:solidFill>
                  <a:schemeClr val="bg1"/>
                </a:solidFill>
                <a:latin typeface="Times New Roman" panose="02020603050405020304" pitchFamily="18" charset="0"/>
                <a:ea typeface="Times New Roman" panose="02020603050405020304" pitchFamily="18" charset="0"/>
              </a:rPr>
              <a:t>Айрюм</a:t>
            </a:r>
            <a:r>
              <a:rPr lang="ru-RU" sz="2400" dirty="0">
                <a:solidFill>
                  <a:schemeClr val="bg1"/>
                </a:solidFill>
                <a:latin typeface="Times New Roman" panose="02020603050405020304" pitchFamily="18" charset="0"/>
                <a:ea typeface="Times New Roman" panose="02020603050405020304" pitchFamily="18" charset="0"/>
              </a:rPr>
              <a:t> и п. Новым, в п. Новом на съезде с ул. Мира </a:t>
            </a:r>
            <a:r>
              <a:rPr lang="ru-RU" sz="2400" dirty="0" smtClean="0">
                <a:solidFill>
                  <a:schemeClr val="bg1"/>
                </a:solidFill>
                <a:latin typeface="Times New Roman" panose="02020603050405020304" pitchFamily="18" charset="0"/>
                <a:ea typeface="Times New Roman" panose="02020603050405020304" pitchFamily="18" charset="0"/>
              </a:rPr>
              <a:t>спилены </a:t>
            </a:r>
            <a:r>
              <a:rPr lang="ru-RU" sz="2400" dirty="0">
                <a:solidFill>
                  <a:schemeClr val="bg1"/>
                </a:solidFill>
                <a:latin typeface="Times New Roman" panose="02020603050405020304" pitchFamily="18" charset="0"/>
                <a:ea typeface="Times New Roman" panose="02020603050405020304" pitchFamily="18" charset="0"/>
              </a:rPr>
              <a:t>и </a:t>
            </a:r>
            <a:r>
              <a:rPr lang="ru-RU" sz="2400" dirty="0" smtClean="0">
                <a:solidFill>
                  <a:schemeClr val="bg1"/>
                </a:solidFill>
                <a:latin typeface="Times New Roman" panose="02020603050405020304" pitchFamily="18" charset="0"/>
                <a:ea typeface="Times New Roman" panose="02020603050405020304" pitchFamily="18" charset="0"/>
              </a:rPr>
              <a:t>утилизированы </a:t>
            </a:r>
            <a:r>
              <a:rPr lang="ru-RU" sz="2400" dirty="0">
                <a:solidFill>
                  <a:schemeClr val="bg1"/>
                </a:solidFill>
                <a:latin typeface="Times New Roman" panose="02020603050405020304" pitchFamily="18" charset="0"/>
                <a:ea typeface="Times New Roman" panose="02020603050405020304" pitchFamily="18" charset="0"/>
              </a:rPr>
              <a:t>73 шт. деревьев, пришедших в негодность. </a:t>
            </a:r>
            <a:r>
              <a:rPr lang="ru-RU" sz="2400" dirty="0" smtClean="0">
                <a:solidFill>
                  <a:schemeClr val="bg1"/>
                </a:solidFill>
                <a:latin typeface="Times New Roman" panose="02020603050405020304" pitchFamily="18" charset="0"/>
                <a:ea typeface="Times New Roman" panose="02020603050405020304" pitchFamily="18" charset="0"/>
              </a:rPr>
              <a:t>В 2019 году при содействии Купина А.А. и Кравченко Г.И. завершены работы по засыпке существовавшего котлована ул. Школьная в п. Новый выкорчевано 15 шт. корней от раннее спиленных деревьев, завезен грунт и спланирована территория будущего</a:t>
            </a:r>
            <a:endParaRPr lang="ru-RU" sz="2400" dirty="0">
              <a:solidFill>
                <a:schemeClr val="bg1"/>
              </a:solidFill>
              <a:latin typeface="Times New Roman" panose="02020603050405020304" pitchFamily="18" charset="0"/>
              <a:ea typeface="Times New Roman" panose="02020603050405020304" pitchFamily="18" charset="0"/>
            </a:endParaRPr>
          </a:p>
        </p:txBody>
      </p:sp>
      <p:pic>
        <p:nvPicPr>
          <p:cNvPr id="33794" name="Picture 2" descr="C:\Users\User\Desktop\IMG-20200129-WA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107" y="295549"/>
            <a:ext cx="3576310" cy="6529844"/>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C:\Users\User\Desktop\IMG-20200129-WA0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461" y="4331039"/>
            <a:ext cx="3594537" cy="2506716"/>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Users\User\Desktop\IMG-20200129-WA0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6950" y="4318677"/>
            <a:ext cx="3467567" cy="250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872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C:\Users\User\Desktop\Draw-a-Map-of-an-Imaginary-Place-Step-12.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100000" l="0" r="100000">
                        <a14:backgroundMark x1="5438" y1="55833" x2="5438" y2="55833"/>
                        <a14:backgroundMark x1="4813" y1="55500" x2="18313" y2="46833"/>
                        <a14:backgroundMark x1="17719" y1="46167" x2="14031" y2="33542"/>
                        <a14:backgroundMark x1="14031" y1="33542" x2="14031" y2="33542"/>
                      </a14:backgroundRemoval>
                    </a14:imgEffect>
                  </a14:imgLayer>
                </a14:imgProps>
              </a:ext>
              <a:ext uri="{28A0092B-C50C-407E-A947-70E740481C1C}">
                <a14:useLocalDpi xmlns:a14="http://schemas.microsoft.com/office/drawing/2010/main" val="0"/>
              </a:ext>
            </a:extLst>
          </a:blip>
          <a:srcRect/>
          <a:stretch>
            <a:fillRect/>
          </a:stretch>
        </p:blipFill>
        <p:spPr bwMode="auto">
          <a:xfrm>
            <a:off x="6218466" y="1576552"/>
            <a:ext cx="5574331" cy="52814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1888" y="444866"/>
            <a:ext cx="11653157" cy="5632311"/>
          </a:xfrm>
          <a:prstGeom prst="rect">
            <a:avLst/>
          </a:prstGeom>
        </p:spPr>
        <p:txBody>
          <a:bodyPr wrap="square">
            <a:spAutoFit/>
          </a:bodyPr>
          <a:lstStyle/>
          <a:p>
            <a:r>
              <a:rPr lang="ru-RU" sz="4000" b="1" dirty="0">
                <a:ln>
                  <a:solidFill>
                    <a:schemeClr val="bg1"/>
                  </a:solidFill>
                </a:ln>
                <a:solidFill>
                  <a:schemeClr val="accent4">
                    <a:lumMod val="40000"/>
                    <a:lumOff val="60000"/>
                  </a:schemeClr>
                </a:solidFill>
                <a:latin typeface="Arial Black" panose="020B0A04020102020204" pitchFamily="34" charset="0"/>
                <a:ea typeface="Times New Roman" panose="02020603050405020304" pitchFamily="18" charset="0"/>
              </a:rPr>
              <a:t>В состав муниципального образования «Айрюмовское сельское поселение» входят 6 населенных пунктов</a:t>
            </a:r>
            <a:r>
              <a:rPr lang="ru-RU" sz="4000" b="1" dirty="0" smtClean="0">
                <a:ln>
                  <a:solidFill>
                    <a:schemeClr val="bg1"/>
                  </a:solidFill>
                </a:ln>
                <a:solidFill>
                  <a:schemeClr val="accent4">
                    <a:lumMod val="40000"/>
                    <a:lumOff val="60000"/>
                  </a:schemeClr>
                </a:solidFill>
                <a:latin typeface="Arial Black" panose="020B0A04020102020204" pitchFamily="34" charset="0"/>
                <a:ea typeface="Times New Roman" panose="02020603050405020304" pitchFamily="18" charset="0"/>
              </a:rPr>
              <a:t>:</a:t>
            </a:r>
          </a:p>
          <a:p>
            <a:r>
              <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п</a:t>
            </a:r>
            <a:r>
              <a:rPr lang="ru-RU" sz="4000" b="1" dirty="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 Новый, </a:t>
            </a:r>
            <a:endPar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endParaRPr>
          </a:p>
          <a:p>
            <a:r>
              <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с</a:t>
            </a:r>
            <a:r>
              <a:rPr lang="ru-RU" sz="4000" b="1" dirty="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 Нижний </a:t>
            </a:r>
            <a:r>
              <a:rPr lang="ru-RU" sz="4000" b="1" dirty="0" err="1">
                <a:ln>
                  <a:solidFill>
                    <a:schemeClr val="bg1"/>
                  </a:solidFill>
                </a:ln>
                <a:solidFill>
                  <a:schemeClr val="bg2">
                    <a:lumMod val="75000"/>
                  </a:schemeClr>
                </a:solidFill>
                <a:latin typeface="Arial Black" panose="020B0A04020102020204" pitchFamily="34" charset="0"/>
                <a:ea typeface="Times New Roman" panose="02020603050405020304" pitchFamily="18" charset="0"/>
              </a:rPr>
              <a:t>Айрюм</a:t>
            </a:r>
            <a:r>
              <a:rPr lang="ru-RU" sz="4000" b="1" dirty="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 </a:t>
            </a:r>
            <a:endPar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endParaRPr>
          </a:p>
          <a:p>
            <a:r>
              <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с</a:t>
            </a:r>
            <a:r>
              <a:rPr lang="ru-RU" sz="4000" b="1" dirty="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 Образцовое, </a:t>
            </a:r>
            <a:endPar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endParaRPr>
          </a:p>
          <a:p>
            <a:r>
              <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х</a:t>
            </a:r>
            <a:r>
              <a:rPr lang="ru-RU" sz="4000" b="1" dirty="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 Прогресс</a:t>
            </a:r>
            <a:r>
              <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a:t>
            </a:r>
          </a:p>
          <a:p>
            <a:r>
              <a:rPr lang="ru-RU" sz="4000" b="1" dirty="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х. Садовый</a:t>
            </a:r>
            <a:endParaRPr lang="ru-RU" sz="4000" b="1" dirty="0">
              <a:ln>
                <a:solidFill>
                  <a:schemeClr val="bg1"/>
                </a:solidFill>
              </a:ln>
              <a:solidFill>
                <a:schemeClr val="bg2">
                  <a:lumMod val="75000"/>
                </a:schemeClr>
              </a:solidFill>
              <a:latin typeface="Arial Black" panose="020B0A04020102020204" pitchFamily="34" charset="0"/>
            </a:endParaRPr>
          </a:p>
          <a:p>
            <a:r>
              <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х</a:t>
            </a:r>
            <a:r>
              <a:rPr lang="ru-RU" sz="4000" b="1" dirty="0">
                <a:ln>
                  <a:solidFill>
                    <a:schemeClr val="bg1"/>
                  </a:solidFill>
                </a:ln>
                <a:solidFill>
                  <a:schemeClr val="bg2">
                    <a:lumMod val="75000"/>
                  </a:schemeClr>
                </a:solidFill>
                <a:latin typeface="Arial Black" panose="020B0A04020102020204" pitchFamily="34" charset="0"/>
                <a:ea typeface="Times New Roman" panose="02020603050405020304" pitchFamily="18" charset="0"/>
              </a:rPr>
              <a:t>. Красный Хлебороб, </a:t>
            </a:r>
            <a:endParaRPr lang="ru-RU" sz="4000" b="1" dirty="0" smtClean="0">
              <a:ln>
                <a:solidFill>
                  <a:schemeClr val="bg1"/>
                </a:solidFill>
              </a:ln>
              <a:solidFill>
                <a:schemeClr val="bg2">
                  <a:lumMod val="75000"/>
                </a:schemeClr>
              </a:solidFill>
              <a:latin typeface="Arial Black" panose="020B0A04020102020204" pitchFamily="34" charset="0"/>
              <a:ea typeface="Times New Roman" panose="02020603050405020304" pitchFamily="18" charset="0"/>
            </a:endParaRPr>
          </a:p>
        </p:txBody>
      </p:sp>
    </p:spTree>
    <p:extLst>
      <p:ext uri="{BB962C8B-B14F-4D97-AF65-F5344CB8AC3E}">
        <p14:creationId xmlns:p14="http://schemas.microsoft.com/office/powerpoint/2010/main" val="1263986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additive="base">
                                        <p:cTn id="3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51" name="Picture 7" descr="C:\Users\User\Desktop\b2ap3_large_5d113426-ad83-494c-bd81-bc8066ce2d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348" y="1939914"/>
            <a:ext cx="5487749" cy="411581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5003" y="922"/>
            <a:ext cx="12287003" cy="1938992"/>
          </a:xfrm>
          <a:prstGeom prst="rect">
            <a:avLst/>
          </a:prstGeom>
        </p:spPr>
        <p:txBody>
          <a:bodyPr wrap="square">
            <a:spAutoFit/>
          </a:bodyPr>
          <a:lstStyle/>
          <a:p>
            <a:pPr marL="457200" indent="450215" algn="ctr">
              <a:spcAft>
                <a:spcPts val="0"/>
              </a:spcAft>
            </a:pPr>
            <a:r>
              <a:rPr lang="ru-RU" sz="3200" i="1" u="sng" dirty="0">
                <a:solidFill>
                  <a:schemeClr val="bg1"/>
                </a:solidFill>
                <a:latin typeface="Times New Roman" panose="02020603050405020304" pitchFamily="18" charset="0"/>
                <a:ea typeface="Times New Roman" panose="02020603050405020304" pitchFamily="18" charset="0"/>
              </a:rPr>
              <a:t>«Озеленение»</a:t>
            </a:r>
            <a:endParaRPr lang="ru-RU" sz="3200" u="sng" dirty="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a:solidFill>
                  <a:schemeClr val="bg1"/>
                </a:solidFill>
                <a:latin typeface="Times New Roman" panose="02020603050405020304" pitchFamily="18" charset="0"/>
                <a:ea typeface="Times New Roman" panose="02020603050405020304" pitchFamily="18" charset="0"/>
              </a:rPr>
              <a:t>В рамках мероприятий по созданию «зелёных зон для отдыха» в будущем сквере по улице Школьной высажены 43 молодых лиственных дерева и центральная ёлочка общими усилиями населения посёлка и сотрудников администрации.</a:t>
            </a:r>
          </a:p>
          <a:p>
            <a:pPr marL="457200" indent="450215" algn="just">
              <a:spcAft>
                <a:spcPts val="0"/>
              </a:spcAft>
            </a:pPr>
            <a:endParaRPr lang="ru-RU" sz="1600" dirty="0">
              <a:effectLst/>
              <a:latin typeface="Times New Roman" panose="02020603050405020304" pitchFamily="18" charset="0"/>
              <a:ea typeface="Times New Roman" panose="02020603050405020304" pitchFamily="18" charset="0"/>
            </a:endParaRPr>
          </a:p>
        </p:txBody>
      </p:sp>
      <p:pic>
        <p:nvPicPr>
          <p:cNvPr id="6146" name="Picture 2" descr="C:\Users\User\Desktop\IMG_20200114_213128_7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97" y="1939914"/>
            <a:ext cx="3671984" cy="411581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Desktop\IMG-20200114-WA00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870" y="1920894"/>
            <a:ext cx="3562241" cy="413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980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C:\Users\User\Desktop\IMG-20200127-WA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0883" y="3804223"/>
            <a:ext cx="4489095" cy="269116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8752" y="263931"/>
            <a:ext cx="7362700" cy="3662541"/>
          </a:xfrm>
          <a:prstGeom prst="rect">
            <a:avLst/>
          </a:prstGeom>
        </p:spPr>
        <p:txBody>
          <a:bodyPr wrap="square">
            <a:spAutoFit/>
          </a:bodyPr>
          <a:lstStyle/>
          <a:p>
            <a:pPr marL="457200" indent="450215" algn="ctr">
              <a:spcAft>
                <a:spcPts val="0"/>
              </a:spcAft>
            </a:pPr>
            <a:r>
              <a:rPr lang="ru-RU" sz="3200" i="1" u="sng" dirty="0" smtClean="0">
                <a:solidFill>
                  <a:schemeClr val="bg1"/>
                </a:solidFill>
                <a:latin typeface="Times New Roman" panose="02020603050405020304" pitchFamily="18" charset="0"/>
                <a:ea typeface="Times New Roman" panose="02020603050405020304" pitchFamily="18" charset="0"/>
              </a:rPr>
              <a:t>«Уличное освещение»</a:t>
            </a:r>
          </a:p>
          <a:p>
            <a:pPr marL="457200" indent="450215" algn="just"/>
            <a:r>
              <a:rPr lang="ru-RU" sz="2000" dirty="0" smtClean="0">
                <a:solidFill>
                  <a:schemeClr val="bg1"/>
                </a:solidFill>
                <a:latin typeface="Times New Roman" panose="02020603050405020304" pitchFamily="18" charset="0"/>
                <a:ea typeface="Times New Roman" panose="02020603050405020304" pitchFamily="18" charset="0"/>
              </a:rPr>
              <a:t>Произведена </a:t>
            </a:r>
            <a:r>
              <a:rPr lang="ru-RU" sz="2000" dirty="0">
                <a:solidFill>
                  <a:schemeClr val="bg1"/>
                </a:solidFill>
                <a:latin typeface="Times New Roman" panose="02020603050405020304" pitchFamily="18" charset="0"/>
                <a:ea typeface="Times New Roman" panose="02020603050405020304" pitchFamily="18" charset="0"/>
              </a:rPr>
              <a:t>полная замена, пришедшей в негодность линии уличного освещения по ул. Зелёной в с. Образцовом. Финансирование приобретения светильников производилось за счёт средств районной администрации, монтаж линии произведён силами администрации. Также произведена замена светильников по ул. Мира и пер. Советскому (частично), с продлением линии электроосвещения по ул. Мира в п. Новом. Светильники, использованные на данном участке, приобретены администрацией поселения. </a:t>
            </a:r>
          </a:p>
          <a:p>
            <a:pPr marL="457200" indent="450215" algn="just">
              <a:spcAft>
                <a:spcPts val="0"/>
              </a:spcAft>
            </a:pPr>
            <a:endParaRPr lang="ru-RU" sz="2000" dirty="0">
              <a:effectLst/>
              <a:latin typeface="Times New Roman" panose="02020603050405020304" pitchFamily="18" charset="0"/>
              <a:ea typeface="Times New Roman" panose="02020603050405020304" pitchFamily="18" charset="0"/>
            </a:endParaRPr>
          </a:p>
        </p:txBody>
      </p:sp>
      <p:pic>
        <p:nvPicPr>
          <p:cNvPr id="7171" name="Picture 3" descr="C:\Users\User\Desktop\IMG-20200127-WA0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649" y="263931"/>
            <a:ext cx="4114801" cy="354029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User\Desktop\IMG_20200127_1425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8831" y="3358053"/>
            <a:ext cx="3050935" cy="313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531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172"/>
                                        </p:tgtEl>
                                        <p:attrNameLst>
                                          <p:attrName>style.visibility</p:attrName>
                                        </p:attrNameLst>
                                      </p:cBhvr>
                                      <p:to>
                                        <p:strVal val="visible"/>
                                      </p:to>
                                    </p:set>
                                    <p:animEffect transition="in" filter="wipe(down)">
                                      <p:cBhvr>
                                        <p:cTn id="11" dur="500"/>
                                        <p:tgtEl>
                                          <p:spTgt spid="717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wipe(down)">
                                      <p:cBhvr>
                                        <p:cTn id="15"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5573" y="956129"/>
            <a:ext cx="10357944" cy="2554545"/>
          </a:xfrm>
          <a:prstGeom prst="rect">
            <a:avLst/>
          </a:prstGeom>
        </p:spPr>
        <p:txBody>
          <a:bodyPr wrap="square">
            <a:spAutoFit/>
          </a:bodyPr>
          <a:lstStyle/>
          <a:p>
            <a:pPr algn="ctr"/>
            <a:r>
              <a:rPr lang="ru-RU" sz="3200" dirty="0" smtClean="0">
                <a:solidFill>
                  <a:schemeClr val="bg1"/>
                </a:solidFill>
                <a:latin typeface="Times New Roman" pitchFamily="18" charset="0"/>
                <a:cs typeface="Times New Roman" pitchFamily="18" charset="0"/>
              </a:rPr>
              <a:t>      За </a:t>
            </a:r>
            <a:r>
              <a:rPr lang="ru-RU" sz="3200" dirty="0">
                <a:solidFill>
                  <a:schemeClr val="bg1"/>
                </a:solidFill>
                <a:latin typeface="Times New Roman" pitchFamily="18" charset="0"/>
                <a:cs typeface="Times New Roman" pitchFamily="18" charset="0"/>
              </a:rPr>
              <a:t>2019 год в рамках своих полномочий администрация сельского поселения зарегистрировала: </a:t>
            </a:r>
          </a:p>
          <a:p>
            <a:pPr algn="ctr"/>
            <a:r>
              <a:rPr lang="ru-RU" sz="3200" dirty="0">
                <a:solidFill>
                  <a:schemeClr val="bg1"/>
                </a:solidFill>
                <a:latin typeface="Times New Roman" pitchFamily="18" charset="0"/>
                <a:cs typeface="Times New Roman" pitchFamily="18" charset="0"/>
              </a:rPr>
              <a:t>присвоение адресов 29 объектам;</a:t>
            </a:r>
          </a:p>
          <a:p>
            <a:pPr algn="ctr"/>
            <a:r>
              <a:rPr lang="ru-RU" sz="3200" dirty="0">
                <a:solidFill>
                  <a:schemeClr val="bg1"/>
                </a:solidFill>
                <a:latin typeface="Times New Roman" pitchFamily="18" charset="0"/>
                <a:cs typeface="Times New Roman" pitchFamily="18" charset="0"/>
              </a:rPr>
              <a:t>изменения адресов по 11 объектам.</a:t>
            </a:r>
          </a:p>
          <a:p>
            <a:r>
              <a:rPr lang="ru-RU" sz="3200" b="1" dirty="0"/>
              <a:t> </a:t>
            </a:r>
            <a:endParaRPr lang="ru-RU" sz="3200" dirty="0"/>
          </a:p>
        </p:txBody>
      </p:sp>
      <p:pic>
        <p:nvPicPr>
          <p:cNvPr id="29698" name="Picture 2" descr="C:\Users\User\Desktop\ae66021c9cfeae1d9128eea61ce3d3f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6" b="91211" l="9961" r="89941">
                        <a14:foregroundMark x1="72949" y1="46556" x2="85449" y2="41805"/>
                        <a14:foregroundMark x1="85449" y1="41805" x2="85547" y2="70784"/>
                        <a14:foregroundMark x1="85547" y1="70784" x2="85742" y2="74822"/>
                        <a14:foregroundMark x1="85742" y1="75059" x2="39355" y2="91211"/>
                      </a14:backgroundRemoval>
                    </a14:imgEffect>
                  </a14:imgLayer>
                </a14:imgProps>
              </a:ext>
              <a:ext uri="{28A0092B-C50C-407E-A947-70E740481C1C}">
                <a14:useLocalDpi xmlns:a14="http://schemas.microsoft.com/office/drawing/2010/main" val="0"/>
              </a:ext>
            </a:extLst>
          </a:blip>
          <a:srcRect/>
          <a:stretch>
            <a:fillRect/>
          </a:stretch>
        </p:blipFill>
        <p:spPr bwMode="auto">
          <a:xfrm>
            <a:off x="2800350" y="2847975"/>
            <a:ext cx="97536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013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12982409b78ba03b43979952f41e9630_xl.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13641" y="3063828"/>
            <a:ext cx="5378359" cy="387241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9392" y="438239"/>
            <a:ext cx="11792607" cy="5693866"/>
          </a:xfrm>
          <a:prstGeom prst="rect">
            <a:avLst/>
          </a:prstGeom>
        </p:spPr>
        <p:txBody>
          <a:bodyPr wrap="square">
            <a:spAutoFit/>
          </a:bodyPr>
          <a:lstStyle/>
          <a:p>
            <a:r>
              <a:rPr lang="ru-RU" sz="2800" dirty="0" smtClean="0">
                <a:solidFill>
                  <a:schemeClr val="bg1"/>
                </a:solidFill>
                <a:latin typeface="Times New Roman" pitchFamily="18" charset="0"/>
                <a:cs typeface="Times New Roman" pitchFamily="18" charset="0"/>
              </a:rPr>
              <a:t>       Для </a:t>
            </a:r>
            <a:r>
              <a:rPr lang="ru-RU" sz="2800" dirty="0">
                <a:solidFill>
                  <a:schemeClr val="bg1"/>
                </a:solidFill>
                <a:latin typeface="Times New Roman" pitchFamily="18" charset="0"/>
                <a:cs typeface="Times New Roman" pitchFamily="18" charset="0"/>
              </a:rPr>
              <a:t>оказания гражданам и их объединениям, участвующих в охране общественного порядка, главой МО «Айрюмовское сельское поселение» было издано постановление от 10 октября 2016г. № 63 «О создании добровольной народной дружины в МО «Айрюмовское сельское поселение», постановлением главы МО «Айрюмовское сельское поселение» от 14 апреля 2017г. утверждено положение «Об участии граждан в охране общественного порядка на территории МО «Айрюмовское сельское поселение». </a:t>
            </a:r>
            <a:r>
              <a:rPr lang="ru-RU" sz="2800" dirty="0" smtClean="0">
                <a:solidFill>
                  <a:schemeClr val="bg1"/>
                </a:solidFill>
                <a:latin typeface="Times New Roman" pitchFamily="18" charset="0"/>
                <a:cs typeface="Times New Roman" pitchFamily="18" charset="0"/>
              </a:rPr>
              <a:t>20 </a:t>
            </a:r>
            <a:r>
              <a:rPr lang="ru-RU" sz="2800" dirty="0">
                <a:solidFill>
                  <a:schemeClr val="bg1"/>
                </a:solidFill>
                <a:latin typeface="Times New Roman" pitchFamily="18" charset="0"/>
                <a:cs typeface="Times New Roman" pitchFamily="18" charset="0"/>
              </a:rPr>
              <a:t>апреля 2018г. принят и утвержден  </a:t>
            </a:r>
            <a:r>
              <a:rPr lang="ru-RU" sz="2800" dirty="0" smtClean="0">
                <a:solidFill>
                  <a:schemeClr val="bg1"/>
                </a:solidFill>
                <a:latin typeface="Times New Roman" pitchFamily="18" charset="0"/>
                <a:cs typeface="Times New Roman" pitchFamily="18" charset="0"/>
              </a:rPr>
              <a:t>Устав </a:t>
            </a:r>
            <a:r>
              <a:rPr lang="ru-RU" sz="2800" dirty="0">
                <a:solidFill>
                  <a:schemeClr val="bg1"/>
                </a:solidFill>
                <a:latin typeface="Times New Roman" pitchFamily="18" charset="0"/>
                <a:cs typeface="Times New Roman" pitchFamily="18" charset="0"/>
              </a:rPr>
              <a:t>общественного объединения </a:t>
            </a:r>
            <a:r>
              <a:rPr lang="ru-RU" sz="2800" dirty="0" smtClean="0">
                <a:solidFill>
                  <a:schemeClr val="bg1"/>
                </a:solidFill>
                <a:latin typeface="Times New Roman" pitchFamily="18" charset="0"/>
                <a:cs typeface="Times New Roman" pitchFamily="18" charset="0"/>
              </a:rPr>
              <a:t>правоохранительной </a:t>
            </a:r>
            <a:r>
              <a:rPr lang="ru-RU" sz="2800" dirty="0">
                <a:solidFill>
                  <a:schemeClr val="bg1"/>
                </a:solidFill>
                <a:latin typeface="Times New Roman" pitchFamily="18" charset="0"/>
                <a:cs typeface="Times New Roman" pitchFamily="18" charset="0"/>
              </a:rPr>
              <a:t>направленности «</a:t>
            </a:r>
            <a:r>
              <a:rPr lang="ru-RU" sz="2800" dirty="0" err="1">
                <a:solidFill>
                  <a:schemeClr val="bg1"/>
                </a:solidFill>
                <a:latin typeface="Times New Roman" pitchFamily="18" charset="0"/>
                <a:cs typeface="Times New Roman" pitchFamily="18" charset="0"/>
              </a:rPr>
              <a:t>Айрюм</a:t>
            </a:r>
            <a:r>
              <a:rPr lang="ru-RU" sz="2800" dirty="0">
                <a:solidFill>
                  <a:schemeClr val="bg1"/>
                </a:solidFill>
                <a:latin typeface="Times New Roman" pitchFamily="18" charset="0"/>
                <a:cs typeface="Times New Roman" pitchFamily="18" charset="0"/>
              </a:rPr>
              <a:t>». На основании свидетельства, </a:t>
            </a:r>
            <a:r>
              <a:rPr lang="ru-RU" sz="2800" dirty="0" smtClean="0">
                <a:solidFill>
                  <a:schemeClr val="bg1"/>
                </a:solidFill>
                <a:latin typeface="Times New Roman" pitchFamily="18" charset="0"/>
                <a:cs typeface="Times New Roman" pitchFamily="18" charset="0"/>
              </a:rPr>
              <a:t>выданного</a:t>
            </a:r>
          </a:p>
          <a:p>
            <a:r>
              <a:rPr lang="ru-RU" sz="2800" dirty="0" smtClean="0">
                <a:solidFill>
                  <a:schemeClr val="bg1"/>
                </a:solidFill>
                <a:latin typeface="Times New Roman" pitchFamily="18" charset="0"/>
                <a:cs typeface="Times New Roman" pitchFamily="18" charset="0"/>
              </a:rPr>
              <a:t> </a:t>
            </a:r>
            <a:r>
              <a:rPr lang="ru-RU" sz="2800" dirty="0">
                <a:solidFill>
                  <a:schemeClr val="bg1"/>
                </a:solidFill>
                <a:latin typeface="Times New Roman" pitchFamily="18" charset="0"/>
                <a:cs typeface="Times New Roman" pitchFamily="18" charset="0"/>
              </a:rPr>
              <a:t>29 мая 2018года, оно внесено в региональный </a:t>
            </a:r>
            <a:r>
              <a:rPr lang="ru-RU" sz="2800" dirty="0" smtClean="0">
                <a:solidFill>
                  <a:schemeClr val="bg1"/>
                </a:solidFill>
                <a:latin typeface="Times New Roman" pitchFamily="18" charset="0"/>
                <a:cs typeface="Times New Roman" pitchFamily="18" charset="0"/>
              </a:rPr>
              <a:t>реестр</a:t>
            </a:r>
          </a:p>
          <a:p>
            <a:r>
              <a:rPr lang="ru-RU" sz="2800" dirty="0" smtClean="0">
                <a:solidFill>
                  <a:schemeClr val="bg1"/>
                </a:solidFill>
                <a:latin typeface="Times New Roman" pitchFamily="18" charset="0"/>
                <a:cs typeface="Times New Roman" pitchFamily="18" charset="0"/>
              </a:rPr>
              <a:t> </a:t>
            </a:r>
            <a:r>
              <a:rPr lang="ru-RU" sz="2800" dirty="0">
                <a:solidFill>
                  <a:schemeClr val="bg1"/>
                </a:solidFill>
                <a:latin typeface="Times New Roman" pitchFamily="18" charset="0"/>
                <a:cs typeface="Times New Roman" pitchFamily="18" charset="0"/>
              </a:rPr>
              <a:t>народных дружин и общественных объединений </a:t>
            </a:r>
            <a:endParaRPr lang="ru-RU" sz="2800" dirty="0" smtClean="0">
              <a:solidFill>
                <a:schemeClr val="bg1"/>
              </a:solidFill>
              <a:latin typeface="Times New Roman" pitchFamily="18" charset="0"/>
              <a:cs typeface="Times New Roman" pitchFamily="18" charset="0"/>
            </a:endParaRPr>
          </a:p>
          <a:p>
            <a:r>
              <a:rPr lang="ru-RU" sz="2800" dirty="0" smtClean="0">
                <a:solidFill>
                  <a:schemeClr val="bg1"/>
                </a:solidFill>
                <a:latin typeface="Times New Roman" pitchFamily="18" charset="0"/>
                <a:cs typeface="Times New Roman" pitchFamily="18" charset="0"/>
              </a:rPr>
              <a:t>правоохранительной </a:t>
            </a:r>
            <a:r>
              <a:rPr lang="ru-RU" sz="2800" dirty="0">
                <a:solidFill>
                  <a:schemeClr val="bg1"/>
                </a:solidFill>
                <a:latin typeface="Times New Roman" pitchFamily="18" charset="0"/>
                <a:cs typeface="Times New Roman" pitchFamily="18" charset="0"/>
              </a:rPr>
              <a:t>направленности за № 43.</a:t>
            </a:r>
          </a:p>
        </p:txBody>
      </p:sp>
    </p:spTree>
    <p:extLst>
      <p:ext uri="{BB962C8B-B14F-4D97-AF65-F5344CB8AC3E}">
        <p14:creationId xmlns:p14="http://schemas.microsoft.com/office/powerpoint/2010/main" val="141192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User\Desktop\media_products_3203464ea7a9fea647735360c45da129_0a154b03fab3ec1e6c92674b82ed5193.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0" r="99909">
                        <a14:foregroundMark x1="52636" y1="39273" x2="74545" y2="50273"/>
                      </a14:backgroundRemoval>
                    </a14:imgEffect>
                  </a14:imgLayer>
                </a14:imgProps>
              </a:ext>
              <a:ext uri="{28A0092B-C50C-407E-A947-70E740481C1C}">
                <a14:useLocalDpi xmlns:a14="http://schemas.microsoft.com/office/drawing/2010/main" val="0"/>
              </a:ext>
            </a:extLst>
          </a:blip>
          <a:srcRect/>
          <a:stretch>
            <a:fillRect/>
          </a:stretch>
        </p:blipFill>
        <p:spPr bwMode="auto">
          <a:xfrm>
            <a:off x="6700894" y="1804974"/>
            <a:ext cx="5601466" cy="560146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6689" y="403373"/>
            <a:ext cx="11251325" cy="3539430"/>
          </a:xfrm>
          <a:prstGeom prst="rect">
            <a:avLst/>
          </a:prstGeom>
        </p:spPr>
        <p:txBody>
          <a:bodyPr wrap="square">
            <a:spAutoFit/>
          </a:bodyPr>
          <a:lstStyle/>
          <a:p>
            <a:r>
              <a:rPr lang="ru-RU" sz="3200" dirty="0" smtClean="0">
                <a:solidFill>
                  <a:schemeClr val="bg1"/>
                </a:solidFill>
                <a:latin typeface="Times New Roman" pitchFamily="18" charset="0"/>
                <a:cs typeface="Times New Roman" pitchFamily="18" charset="0"/>
              </a:rPr>
              <a:t>     На </a:t>
            </a:r>
            <a:r>
              <a:rPr lang="ru-RU" sz="3200" dirty="0">
                <a:solidFill>
                  <a:schemeClr val="bg1"/>
                </a:solidFill>
                <a:latin typeface="Times New Roman" pitchFamily="18" charset="0"/>
                <a:cs typeface="Times New Roman" pitchFamily="18" charset="0"/>
              </a:rPr>
              <a:t>территории поселения находятся индивидуальные котельные, которые снабжают теплом школы, детские сады, сельские клубы, </a:t>
            </a:r>
            <a:r>
              <a:rPr lang="ru-RU" sz="3200" dirty="0" err="1">
                <a:solidFill>
                  <a:schemeClr val="bg1"/>
                </a:solidFill>
                <a:latin typeface="Times New Roman" pitchFamily="18" charset="0"/>
                <a:cs typeface="Times New Roman" pitchFamily="18" charset="0"/>
              </a:rPr>
              <a:t>ФАПы</a:t>
            </a:r>
            <a:r>
              <a:rPr lang="ru-RU" sz="3200" dirty="0">
                <a:solidFill>
                  <a:schemeClr val="bg1"/>
                </a:solidFill>
                <a:latin typeface="Times New Roman" pitchFamily="18" charset="0"/>
                <a:cs typeface="Times New Roman" pitchFamily="18" charset="0"/>
              </a:rPr>
              <a:t>, административные здания. Котельные были построены более 10 лет назад</a:t>
            </a:r>
            <a:r>
              <a:rPr lang="ru-RU" sz="3200" dirty="0" smtClean="0">
                <a:solidFill>
                  <a:schemeClr val="bg1"/>
                </a:solidFill>
                <a:latin typeface="Times New Roman" pitchFamily="18" charset="0"/>
                <a:cs typeface="Times New Roman" pitchFamily="18" charset="0"/>
              </a:rPr>
              <a:t>.</a:t>
            </a:r>
          </a:p>
          <a:p>
            <a:r>
              <a:rPr lang="ru-RU" sz="3200" dirty="0" smtClean="0">
                <a:solidFill>
                  <a:schemeClr val="bg1"/>
                </a:solidFill>
                <a:latin typeface="Times New Roman" pitchFamily="18" charset="0"/>
                <a:cs typeface="Times New Roman" pitchFamily="18" charset="0"/>
              </a:rPr>
              <a:t> </a:t>
            </a:r>
            <a:r>
              <a:rPr lang="ru-RU" sz="3200" dirty="0">
                <a:solidFill>
                  <a:schemeClr val="bg1"/>
                </a:solidFill>
                <a:latin typeface="Times New Roman" pitchFamily="18" charset="0"/>
                <a:cs typeface="Times New Roman" pitchFamily="18" charset="0"/>
              </a:rPr>
              <a:t>В отопительный период 2018-2019 гг. </a:t>
            </a:r>
            <a:endParaRPr lang="ru-RU" sz="3200" dirty="0" smtClean="0">
              <a:solidFill>
                <a:schemeClr val="bg1"/>
              </a:solidFill>
              <a:latin typeface="Times New Roman" pitchFamily="18" charset="0"/>
              <a:cs typeface="Times New Roman" pitchFamily="18" charset="0"/>
            </a:endParaRPr>
          </a:p>
          <a:p>
            <a:r>
              <a:rPr lang="ru-RU" sz="3200" dirty="0" smtClean="0">
                <a:solidFill>
                  <a:schemeClr val="bg1"/>
                </a:solidFill>
                <a:latin typeface="Times New Roman" pitchFamily="18" charset="0"/>
                <a:cs typeface="Times New Roman" pitchFamily="18" charset="0"/>
              </a:rPr>
              <a:t>не </a:t>
            </a:r>
            <a:r>
              <a:rPr lang="ru-RU" sz="3200" dirty="0">
                <a:solidFill>
                  <a:schemeClr val="bg1"/>
                </a:solidFill>
                <a:latin typeface="Times New Roman" pitchFamily="18" charset="0"/>
                <a:cs typeface="Times New Roman" pitchFamily="18" charset="0"/>
              </a:rPr>
              <a:t>было аварийных ситуаций, </a:t>
            </a:r>
            <a:endParaRPr lang="ru-RU" sz="3200" dirty="0" smtClean="0">
              <a:solidFill>
                <a:schemeClr val="bg1"/>
              </a:solidFill>
              <a:latin typeface="Times New Roman" pitchFamily="18" charset="0"/>
              <a:cs typeface="Times New Roman" pitchFamily="18" charset="0"/>
            </a:endParaRPr>
          </a:p>
          <a:p>
            <a:r>
              <a:rPr lang="ru-RU" sz="3200" dirty="0" smtClean="0">
                <a:solidFill>
                  <a:schemeClr val="bg1"/>
                </a:solidFill>
                <a:latin typeface="Times New Roman" pitchFamily="18" charset="0"/>
                <a:cs typeface="Times New Roman" pitchFamily="18" charset="0"/>
              </a:rPr>
              <a:t>связанных </a:t>
            </a:r>
            <a:r>
              <a:rPr lang="ru-RU" sz="3200" dirty="0">
                <a:solidFill>
                  <a:schemeClr val="bg1"/>
                </a:solidFill>
                <a:latin typeface="Times New Roman" pitchFamily="18" charset="0"/>
                <a:cs typeface="Times New Roman" pitchFamily="18" charset="0"/>
              </a:rPr>
              <a:t>с подачей тепла.</a:t>
            </a:r>
          </a:p>
        </p:txBody>
      </p:sp>
    </p:spTree>
    <p:extLst>
      <p:ext uri="{BB962C8B-B14F-4D97-AF65-F5344CB8AC3E}">
        <p14:creationId xmlns:p14="http://schemas.microsoft.com/office/powerpoint/2010/main" val="425233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User\Desktop\c95645ds-192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235" b="100000" l="4800" r="100000">
                        <a14:backgroundMark x1="13500" y1="76955" x2="28500" y2="92877"/>
                        <a14:backgroundMark x1="48900" y1="92877" x2="76600" y2="93296"/>
                      </a14:backgroundRemoval>
                    </a14:imgEffect>
                  </a14:imgLayer>
                </a14:imgProps>
              </a:ext>
              <a:ext uri="{28A0092B-C50C-407E-A947-70E740481C1C}">
                <a14:useLocalDpi xmlns:a14="http://schemas.microsoft.com/office/drawing/2010/main" val="0"/>
              </a:ext>
            </a:extLst>
          </a:blip>
          <a:srcRect/>
          <a:stretch>
            <a:fillRect/>
          </a:stretch>
        </p:blipFill>
        <p:spPr bwMode="auto">
          <a:xfrm>
            <a:off x="6794938" y="3232732"/>
            <a:ext cx="4718652" cy="337924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3781" y="398038"/>
            <a:ext cx="12192000" cy="5509200"/>
          </a:xfrm>
          <a:prstGeom prst="rect">
            <a:avLst/>
          </a:prstGeom>
        </p:spPr>
        <p:txBody>
          <a:bodyPr wrap="square">
            <a:spAutoFit/>
          </a:bodyPr>
          <a:lstStyle/>
          <a:p>
            <a:r>
              <a:rPr lang="ru-RU" sz="3200" dirty="0" smtClean="0">
                <a:solidFill>
                  <a:schemeClr val="bg1"/>
                </a:solidFill>
                <a:latin typeface="Times New Roman"/>
                <a:ea typeface="Times New Roman"/>
              </a:rPr>
              <a:t>      Газоснабжение </a:t>
            </a:r>
            <a:r>
              <a:rPr lang="ru-RU" sz="3200" dirty="0">
                <a:solidFill>
                  <a:schemeClr val="bg1"/>
                </a:solidFill>
                <a:latin typeface="Times New Roman"/>
                <a:ea typeface="Times New Roman"/>
              </a:rPr>
              <a:t>на территории сельского поселения осуществляет филиал ОАО «Газпром газораспределения Майкоп» в </a:t>
            </a:r>
            <a:r>
              <a:rPr lang="ru-RU" sz="3200" dirty="0" err="1">
                <a:solidFill>
                  <a:schemeClr val="bg1"/>
                </a:solidFill>
                <a:latin typeface="Times New Roman"/>
                <a:ea typeface="Times New Roman"/>
              </a:rPr>
              <a:t>Гиагинском</a:t>
            </a:r>
            <a:r>
              <a:rPr lang="ru-RU" sz="3200" dirty="0">
                <a:solidFill>
                  <a:schemeClr val="bg1"/>
                </a:solidFill>
                <a:latin typeface="Times New Roman"/>
                <a:ea typeface="Times New Roman"/>
              </a:rPr>
              <a:t> районе. Сотрудники своевременно проводят ежегодное техническое обслуживание газового оборудования и ведут постоянный контроль сетей газораспределения. Несанкционированных долгосрочных отключений газа не происходило. Из 6 населенных пунктов – </a:t>
            </a:r>
            <a:endParaRPr lang="ru-RU" sz="3200" dirty="0" smtClean="0">
              <a:solidFill>
                <a:schemeClr val="bg1"/>
              </a:solidFill>
              <a:latin typeface="Times New Roman"/>
              <a:ea typeface="Times New Roman"/>
            </a:endParaRPr>
          </a:p>
          <a:p>
            <a:r>
              <a:rPr lang="ru-RU" sz="3200" dirty="0" smtClean="0">
                <a:solidFill>
                  <a:schemeClr val="bg1"/>
                </a:solidFill>
                <a:latin typeface="Times New Roman"/>
                <a:ea typeface="Times New Roman"/>
              </a:rPr>
              <a:t>5 </a:t>
            </a:r>
            <a:r>
              <a:rPr lang="ru-RU" sz="3200" dirty="0">
                <a:solidFill>
                  <a:schemeClr val="bg1"/>
                </a:solidFill>
                <a:latin typeface="Times New Roman"/>
                <a:ea typeface="Times New Roman"/>
              </a:rPr>
              <a:t>газифицированы, кроме х. </a:t>
            </a:r>
            <a:r>
              <a:rPr lang="ru-RU" sz="3200" dirty="0" smtClean="0">
                <a:solidFill>
                  <a:schemeClr val="bg1"/>
                </a:solidFill>
                <a:latin typeface="Times New Roman"/>
                <a:ea typeface="Times New Roman"/>
              </a:rPr>
              <a:t>Красный</a:t>
            </a:r>
          </a:p>
          <a:p>
            <a:r>
              <a:rPr lang="ru-RU" sz="3200" dirty="0" smtClean="0">
                <a:solidFill>
                  <a:schemeClr val="bg1"/>
                </a:solidFill>
                <a:latin typeface="Times New Roman"/>
                <a:ea typeface="Times New Roman"/>
              </a:rPr>
              <a:t> </a:t>
            </a:r>
            <a:r>
              <a:rPr lang="ru-RU" sz="3200" dirty="0">
                <a:solidFill>
                  <a:schemeClr val="bg1"/>
                </a:solidFill>
                <a:latin typeface="Times New Roman"/>
                <a:ea typeface="Times New Roman"/>
              </a:rPr>
              <a:t>Хлебороб, а также ул. Баноковская </a:t>
            </a:r>
            <a:endParaRPr lang="ru-RU" sz="3200" dirty="0" smtClean="0">
              <a:solidFill>
                <a:schemeClr val="bg1"/>
              </a:solidFill>
              <a:latin typeface="Times New Roman"/>
              <a:ea typeface="Times New Roman"/>
            </a:endParaRPr>
          </a:p>
          <a:p>
            <a:r>
              <a:rPr lang="ru-RU" sz="3200" dirty="0" smtClean="0">
                <a:solidFill>
                  <a:schemeClr val="bg1"/>
                </a:solidFill>
                <a:latin typeface="Times New Roman"/>
                <a:ea typeface="Times New Roman"/>
              </a:rPr>
              <a:t>с</a:t>
            </a:r>
            <a:r>
              <a:rPr lang="ru-RU" sz="3200" dirty="0">
                <a:solidFill>
                  <a:schemeClr val="bg1"/>
                </a:solidFill>
                <a:latin typeface="Times New Roman"/>
                <a:ea typeface="Times New Roman"/>
              </a:rPr>
              <a:t>. Образцовое и ул. </a:t>
            </a:r>
            <a:r>
              <a:rPr lang="ru-RU" sz="3200" dirty="0" smtClean="0">
                <a:solidFill>
                  <a:schemeClr val="bg1"/>
                </a:solidFill>
                <a:latin typeface="Times New Roman"/>
                <a:ea typeface="Times New Roman"/>
              </a:rPr>
              <a:t>Ковылковская</a:t>
            </a:r>
          </a:p>
          <a:p>
            <a:r>
              <a:rPr lang="ru-RU" sz="3200" dirty="0" smtClean="0">
                <a:solidFill>
                  <a:schemeClr val="bg1"/>
                </a:solidFill>
                <a:latin typeface="Times New Roman"/>
                <a:ea typeface="Times New Roman"/>
              </a:rPr>
              <a:t> </a:t>
            </a:r>
            <a:r>
              <a:rPr lang="ru-RU" sz="3200" dirty="0">
                <a:solidFill>
                  <a:schemeClr val="bg1"/>
                </a:solidFill>
                <a:latin typeface="Times New Roman"/>
                <a:ea typeface="Times New Roman"/>
              </a:rPr>
              <a:t>с. Нижний </a:t>
            </a:r>
            <a:r>
              <a:rPr lang="ru-RU" sz="3200" dirty="0" err="1">
                <a:solidFill>
                  <a:schemeClr val="bg1"/>
                </a:solidFill>
                <a:latin typeface="Times New Roman"/>
                <a:ea typeface="Times New Roman"/>
              </a:rPr>
              <a:t>Айрюм</a:t>
            </a:r>
            <a:r>
              <a:rPr lang="ru-RU" sz="3200" dirty="0">
                <a:solidFill>
                  <a:schemeClr val="bg1"/>
                </a:solidFill>
                <a:latin typeface="Times New Roman"/>
                <a:ea typeface="Times New Roman"/>
              </a:rPr>
              <a:t>.</a:t>
            </a:r>
            <a:endParaRPr lang="ru-RU" sz="3200" dirty="0">
              <a:solidFill>
                <a:schemeClr val="bg1"/>
              </a:solidFill>
            </a:endParaRPr>
          </a:p>
        </p:txBody>
      </p:sp>
    </p:spTree>
    <p:extLst>
      <p:ext uri="{BB962C8B-B14F-4D97-AF65-F5344CB8AC3E}">
        <p14:creationId xmlns:p14="http://schemas.microsoft.com/office/powerpoint/2010/main" val="1900588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0" y="402428"/>
            <a:ext cx="11780322" cy="6124754"/>
          </a:xfrm>
          <a:prstGeom prst="rect">
            <a:avLst/>
          </a:prstGeom>
        </p:spPr>
        <p:txBody>
          <a:bodyPr wrap="square">
            <a:spAutoFit/>
          </a:bodyPr>
          <a:lstStyle/>
          <a:p>
            <a:pPr marL="457200" indent="450215" algn="just">
              <a:spcAft>
                <a:spcPts val="0"/>
              </a:spcAft>
            </a:pPr>
            <a:r>
              <a:rPr lang="ru-RU" sz="2800" dirty="0">
                <a:solidFill>
                  <a:schemeClr val="bg1"/>
                </a:solidFill>
                <a:latin typeface="Times New Roman" panose="02020603050405020304" pitchFamily="18" charset="0"/>
                <a:ea typeface="Times New Roman" panose="02020603050405020304" pitchFamily="18" charset="0"/>
              </a:rPr>
              <a:t>За счет средств добровольного объединения граждан «Банок» в 2017 году была изготовлена и прошла гос. экспертиза ПСД по объекту «Распределительный газопровод низкого давления по ул. </a:t>
            </a:r>
            <a:r>
              <a:rPr lang="ru-RU" sz="2800" dirty="0" err="1">
                <a:solidFill>
                  <a:schemeClr val="bg1"/>
                </a:solidFill>
                <a:latin typeface="Times New Roman" panose="02020603050405020304" pitchFamily="18" charset="0"/>
                <a:ea typeface="Times New Roman" panose="02020603050405020304" pitchFamily="18" charset="0"/>
              </a:rPr>
              <a:t>Баноковской</a:t>
            </a:r>
            <a:r>
              <a:rPr lang="ru-RU" sz="2800" dirty="0">
                <a:solidFill>
                  <a:schemeClr val="bg1"/>
                </a:solidFill>
                <a:latin typeface="Times New Roman" panose="02020603050405020304" pitchFamily="18" charset="0"/>
                <a:ea typeface="Times New Roman" panose="02020603050405020304" pitchFamily="18" charset="0"/>
              </a:rPr>
              <a:t> с. Образцовое Гиагинского района» и данная документация была передана в администрацию МО «</a:t>
            </a:r>
            <a:r>
              <a:rPr lang="ru-RU" sz="2800" dirty="0" err="1">
                <a:solidFill>
                  <a:schemeClr val="bg1"/>
                </a:solidFill>
                <a:latin typeface="Times New Roman" panose="02020603050405020304" pitchFamily="18" charset="0"/>
                <a:ea typeface="Times New Roman" panose="02020603050405020304" pitchFamily="18" charset="0"/>
              </a:rPr>
              <a:t>Гиагинский</a:t>
            </a:r>
            <a:r>
              <a:rPr lang="ru-RU" sz="2800" dirty="0">
                <a:solidFill>
                  <a:schemeClr val="bg1"/>
                </a:solidFill>
                <a:latin typeface="Times New Roman" panose="02020603050405020304" pitchFamily="18" charset="0"/>
                <a:ea typeface="Times New Roman" panose="02020603050405020304" pitchFamily="18" charset="0"/>
              </a:rPr>
              <a:t> район» для включения в программу «устойчивое развитие территории МО «</a:t>
            </a:r>
            <a:r>
              <a:rPr lang="ru-RU" sz="2800" dirty="0" err="1">
                <a:solidFill>
                  <a:schemeClr val="bg1"/>
                </a:solidFill>
                <a:latin typeface="Times New Roman" panose="02020603050405020304" pitchFamily="18" charset="0"/>
                <a:ea typeface="Times New Roman" panose="02020603050405020304" pitchFamily="18" charset="0"/>
              </a:rPr>
              <a:t>Гиагинский</a:t>
            </a:r>
            <a:r>
              <a:rPr lang="ru-RU" sz="2800" dirty="0">
                <a:solidFill>
                  <a:schemeClr val="bg1"/>
                </a:solidFill>
                <a:latin typeface="Times New Roman" panose="02020603050405020304" pitchFamily="18" charset="0"/>
                <a:ea typeface="Times New Roman" panose="02020603050405020304" pitchFamily="18" charset="0"/>
              </a:rPr>
              <a:t> район» на 2014-2017 и на период 2020г.». Данный объект включен в ФЦП «Комплексное развитие сельских территорий», согласно поданной заявки в Министерство сельского хозяйства Республики Адыгея по МО «</a:t>
            </a:r>
            <a:r>
              <a:rPr lang="ru-RU" sz="2800" dirty="0" err="1">
                <a:solidFill>
                  <a:schemeClr val="bg1"/>
                </a:solidFill>
                <a:latin typeface="Times New Roman" panose="02020603050405020304" pitchFamily="18" charset="0"/>
                <a:ea typeface="Times New Roman" panose="02020603050405020304" pitchFamily="18" charset="0"/>
              </a:rPr>
              <a:t>Айрюмовское</a:t>
            </a:r>
            <a:r>
              <a:rPr lang="ru-RU" sz="2800" dirty="0">
                <a:solidFill>
                  <a:schemeClr val="bg1"/>
                </a:solidFill>
                <a:latin typeface="Times New Roman" panose="02020603050405020304" pitchFamily="18" charset="0"/>
                <a:ea typeface="Times New Roman" panose="02020603050405020304" pitchFamily="18" charset="0"/>
              </a:rPr>
              <a:t> сельское поселение». В 2020 году планируется капитальное строительство распределительного газопровода низкого давления по ул. </a:t>
            </a:r>
            <a:r>
              <a:rPr lang="ru-RU" sz="2800" dirty="0" err="1">
                <a:solidFill>
                  <a:schemeClr val="bg1"/>
                </a:solidFill>
                <a:latin typeface="Times New Roman" panose="02020603050405020304" pitchFamily="18" charset="0"/>
                <a:ea typeface="Times New Roman" panose="02020603050405020304" pitchFamily="18" charset="0"/>
              </a:rPr>
              <a:t>Баноковской</a:t>
            </a:r>
            <a:r>
              <a:rPr lang="ru-RU" sz="2800" dirty="0">
                <a:solidFill>
                  <a:schemeClr val="bg1"/>
                </a:solidFill>
                <a:latin typeface="Times New Roman" panose="02020603050405020304" pitchFamily="18" charset="0"/>
                <a:ea typeface="Times New Roman" panose="02020603050405020304" pitchFamily="18" charset="0"/>
              </a:rPr>
              <a:t> в с. Образцовое. Финансирование данного проекта планируется за счёт средств бюджетов разных уровней и внебюджетных средств (</a:t>
            </a:r>
            <a:r>
              <a:rPr lang="ru-RU" sz="2800" dirty="0" err="1">
                <a:solidFill>
                  <a:schemeClr val="bg1"/>
                </a:solidFill>
                <a:latin typeface="Times New Roman" panose="02020603050405020304" pitchFamily="18" charset="0"/>
                <a:ea typeface="Times New Roman" panose="02020603050405020304" pitchFamily="18" charset="0"/>
              </a:rPr>
              <a:t>софинансирование</a:t>
            </a:r>
            <a:r>
              <a:rPr lang="ru-RU" sz="2800" dirty="0">
                <a:solidFill>
                  <a:schemeClr val="bg1"/>
                </a:solidFill>
                <a:latin typeface="Times New Roman" panose="02020603050405020304" pitchFamily="18" charset="0"/>
                <a:ea typeface="Times New Roman" panose="02020603050405020304" pitchFamily="18" charset="0"/>
              </a:rPr>
              <a:t> за счет средств населения). </a:t>
            </a:r>
            <a:endParaRPr lang="ru-RU"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7948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C:\Users\User\Desktop\776026.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903589" y="3436884"/>
            <a:ext cx="4651101" cy="3316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88731" y="463342"/>
            <a:ext cx="12043421" cy="3785652"/>
          </a:xfrm>
          <a:prstGeom prst="rect">
            <a:avLst/>
          </a:prstGeom>
          <a:ln>
            <a:noFill/>
          </a:ln>
        </p:spPr>
        <p:txBody>
          <a:bodyPr wrap="square">
            <a:spAutoFit/>
          </a:bodyPr>
          <a:lstStyle/>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            Сельский </a:t>
            </a:r>
            <a:r>
              <a:rPr lang="ru-RU" sz="2400" dirty="0">
                <a:solidFill>
                  <a:schemeClr val="bg1"/>
                </a:solidFill>
                <a:latin typeface="Times New Roman" panose="02020603050405020304" pitchFamily="18" charset="0"/>
                <a:ea typeface="Times New Roman" panose="02020603050405020304" pitchFamily="18" charset="0"/>
              </a:rPr>
              <a:t>клуб в х. Прогресс в 2018 году принимал участие в конкурсном </a:t>
            </a:r>
            <a:r>
              <a:rPr lang="ru-RU" sz="2400" dirty="0" smtClean="0">
                <a:solidFill>
                  <a:schemeClr val="bg1"/>
                </a:solidFill>
                <a:latin typeface="Times New Roman" panose="02020603050405020304" pitchFamily="18" charset="0"/>
                <a:ea typeface="Times New Roman" panose="02020603050405020304" pitchFamily="18" charset="0"/>
              </a:rPr>
              <a:t>      </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отборе </a:t>
            </a:r>
            <a:r>
              <a:rPr lang="ru-RU" sz="2400" dirty="0">
                <a:solidFill>
                  <a:schemeClr val="bg1"/>
                </a:solidFill>
                <a:latin typeface="Times New Roman" panose="02020603050405020304" pitchFamily="18" charset="0"/>
                <a:ea typeface="Times New Roman" panose="02020603050405020304" pitchFamily="18" charset="0"/>
              </a:rPr>
              <a:t>развития общественной инфраструктуры, основанной на местных </a:t>
            </a:r>
            <a:r>
              <a:rPr lang="ru-RU" sz="2400" dirty="0" smtClean="0">
                <a:solidFill>
                  <a:schemeClr val="bg1"/>
                </a:solidFill>
                <a:latin typeface="Times New Roman" panose="02020603050405020304" pitchFamily="18" charset="0"/>
                <a:ea typeface="Times New Roman" panose="02020603050405020304" pitchFamily="18" charset="0"/>
              </a:rPr>
              <a:t> </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инициативах</a:t>
            </a:r>
            <a:r>
              <a:rPr lang="ru-RU" sz="2400" dirty="0">
                <a:solidFill>
                  <a:schemeClr val="bg1"/>
                </a:solidFill>
                <a:latin typeface="Times New Roman" panose="02020603050405020304" pitchFamily="18" charset="0"/>
                <a:ea typeface="Times New Roman" panose="02020603050405020304" pitchFamily="18" charset="0"/>
              </a:rPr>
              <a:t>, реализуемых на территории сельского поселения по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одобренному </a:t>
            </a:r>
            <a:r>
              <a:rPr lang="ru-RU" sz="2400" dirty="0">
                <a:solidFill>
                  <a:schemeClr val="bg1"/>
                </a:solidFill>
                <a:latin typeface="Times New Roman" panose="02020603050405020304" pitchFamily="18" charset="0"/>
                <a:ea typeface="Times New Roman" panose="02020603050405020304" pitchFamily="18" charset="0"/>
              </a:rPr>
              <a:t>жителями проекту (модернизация топочной сельского клуба).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По </a:t>
            </a:r>
            <a:r>
              <a:rPr lang="ru-RU" sz="2400" dirty="0">
                <a:solidFill>
                  <a:schemeClr val="bg1"/>
                </a:solidFill>
                <a:latin typeface="Times New Roman" panose="02020603050405020304" pitchFamily="18" charset="0"/>
                <a:ea typeface="Times New Roman" panose="02020603050405020304" pitchFamily="18" charset="0"/>
              </a:rPr>
              <a:t>итогам конкурсного отбора данный проект получил одобрение и в 2019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году </a:t>
            </a:r>
            <a:r>
              <a:rPr lang="ru-RU" sz="2400" dirty="0">
                <a:solidFill>
                  <a:schemeClr val="bg1"/>
                </a:solidFill>
                <a:latin typeface="Times New Roman" panose="02020603050405020304" pitchFamily="18" charset="0"/>
                <a:ea typeface="Times New Roman" panose="02020603050405020304" pitchFamily="18" charset="0"/>
              </a:rPr>
              <a:t>сельский клуб в х. Прогресс к новому отопительному сезону был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оснащён </a:t>
            </a:r>
            <a:r>
              <a:rPr lang="ru-RU" sz="2400" dirty="0">
                <a:solidFill>
                  <a:schemeClr val="bg1"/>
                </a:solidFill>
                <a:latin typeface="Times New Roman" panose="02020603050405020304" pitchFamily="18" charset="0"/>
                <a:ea typeface="Times New Roman" panose="02020603050405020304" pitchFamily="18" charset="0"/>
              </a:rPr>
              <a:t>новыми газовыми котлами и газифицирован. Финансирование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данного </a:t>
            </a:r>
            <a:r>
              <a:rPr lang="ru-RU" sz="2400" dirty="0">
                <a:solidFill>
                  <a:schemeClr val="bg1"/>
                </a:solidFill>
                <a:latin typeface="Times New Roman" panose="02020603050405020304" pitchFamily="18" charset="0"/>
                <a:ea typeface="Times New Roman" panose="02020603050405020304" pitchFamily="18" charset="0"/>
              </a:rPr>
              <a:t>проекта производилось за счёт средств бюджетов </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разных </a:t>
            </a:r>
            <a:r>
              <a:rPr lang="ru-RU" sz="2400" dirty="0">
                <a:solidFill>
                  <a:schemeClr val="bg1"/>
                </a:solidFill>
                <a:latin typeface="Times New Roman" panose="02020603050405020304" pitchFamily="18" charset="0"/>
                <a:ea typeface="Times New Roman" panose="02020603050405020304" pitchFamily="18" charset="0"/>
              </a:rPr>
              <a:t>уровней и добровольных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пожертвований </a:t>
            </a:r>
            <a:r>
              <a:rPr lang="ru-RU" sz="2400" dirty="0">
                <a:solidFill>
                  <a:schemeClr val="bg1"/>
                </a:solidFill>
                <a:latin typeface="Times New Roman" panose="02020603050405020304" pitchFamily="18" charset="0"/>
                <a:ea typeface="Times New Roman" panose="02020603050405020304" pitchFamily="18" charset="0"/>
              </a:rPr>
              <a:t>населения и предпринимателей.</a:t>
            </a:r>
            <a:endParaRPr lang="ru-RU" sz="2400" dirty="0">
              <a:solidFill>
                <a:schemeClr val="bg1"/>
              </a:solidFill>
              <a:effectLst/>
              <a:latin typeface="Times New Roman" panose="02020603050405020304" pitchFamily="18" charset="0"/>
              <a:ea typeface="Times New Roman" panose="02020603050405020304" pitchFamily="18" charset="0"/>
            </a:endParaRPr>
          </a:p>
        </p:txBody>
      </p:sp>
      <p:pic>
        <p:nvPicPr>
          <p:cNvPr id="29698" name="Picture 2" descr="C:\Users\User\Desktop\фото\IMG-20200128-WA00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8083" y="4230864"/>
            <a:ext cx="4162095" cy="237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386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735176" y="575330"/>
            <a:ext cx="10712637" cy="3416320"/>
          </a:xfrm>
          <a:prstGeom prst="rect">
            <a:avLst/>
          </a:prstGeom>
        </p:spPr>
        <p:txBody>
          <a:bodyPr wrap="square">
            <a:spAutoFit/>
          </a:bodyPr>
          <a:lstStyle/>
          <a:p>
            <a:r>
              <a:rPr lang="ru-RU" sz="2400" dirty="0" smtClean="0">
                <a:solidFill>
                  <a:schemeClr val="bg1"/>
                </a:solidFill>
                <a:latin typeface="Times New Roman" panose="02020603050405020304" pitchFamily="18" charset="0"/>
                <a:ea typeface="Times New Roman" panose="02020603050405020304" pitchFamily="18" charset="0"/>
              </a:rPr>
              <a:t>       В </a:t>
            </a:r>
            <a:r>
              <a:rPr lang="ru-RU" sz="2400" dirty="0">
                <a:solidFill>
                  <a:schemeClr val="bg1"/>
                </a:solidFill>
                <a:latin typeface="Times New Roman" panose="02020603050405020304" pitchFamily="18" charset="0"/>
                <a:ea typeface="Times New Roman" panose="02020603050405020304" pitchFamily="18" charset="0"/>
              </a:rPr>
              <a:t>х. Прогресс продолжены работы по капитальному ремонту сельского клуба (произведён ремонт и замена кровли, стяжка несущих конструкций стен металлическим каркасом, замена окон, </a:t>
            </a:r>
            <a:r>
              <a:rPr lang="ru-RU" sz="2400" dirty="0" smtClean="0">
                <a:solidFill>
                  <a:schemeClr val="bg1"/>
                </a:solidFill>
                <a:latin typeface="Times New Roman" panose="02020603050405020304" pitchFamily="18" charset="0"/>
                <a:ea typeface="Times New Roman" panose="02020603050405020304" pitchFamily="18" charset="0"/>
              </a:rPr>
              <a:t>устройство</a:t>
            </a:r>
          </a:p>
          <a:p>
            <a:r>
              <a:rPr lang="ru-RU" sz="2400" dirty="0" smtClean="0">
                <a:solidFill>
                  <a:schemeClr val="bg1"/>
                </a:solidFill>
                <a:latin typeface="Times New Roman" panose="02020603050405020304" pitchFamily="18" charset="0"/>
                <a:ea typeface="Times New Roman" panose="02020603050405020304" pitchFamily="18" charset="0"/>
              </a:rPr>
              <a:t> отростки, цоколя </a:t>
            </a:r>
            <a:r>
              <a:rPr lang="ru-RU" sz="2400" dirty="0">
                <a:solidFill>
                  <a:schemeClr val="bg1"/>
                </a:solidFill>
                <a:latin typeface="Times New Roman" panose="02020603050405020304" pitchFamily="18" charset="0"/>
                <a:ea typeface="Times New Roman" panose="02020603050405020304" pitchFamily="18" charset="0"/>
              </a:rPr>
              <a:t>вокруг здания). Также в </a:t>
            </a:r>
            <a:r>
              <a:rPr lang="ru-RU" sz="2400" dirty="0" smtClean="0">
                <a:solidFill>
                  <a:schemeClr val="bg1"/>
                </a:solidFill>
                <a:latin typeface="Times New Roman" panose="02020603050405020304" pitchFamily="18" charset="0"/>
                <a:ea typeface="Times New Roman" panose="02020603050405020304" pitchFamily="18" charset="0"/>
              </a:rPr>
              <a:t>рамках</a:t>
            </a:r>
          </a:p>
          <a:p>
            <a:r>
              <a:rPr lang="ru-RU" sz="2400" dirty="0" smtClean="0">
                <a:solidFill>
                  <a:schemeClr val="bg1"/>
                </a:solidFill>
                <a:latin typeface="Times New Roman" panose="02020603050405020304" pitchFamily="18" charset="0"/>
                <a:ea typeface="Times New Roman" panose="02020603050405020304" pitchFamily="18" charset="0"/>
              </a:rPr>
              <a:t> программы </a:t>
            </a:r>
            <a:r>
              <a:rPr lang="ru-RU" sz="2400" dirty="0">
                <a:solidFill>
                  <a:schemeClr val="bg1"/>
                </a:solidFill>
                <a:latin typeface="Times New Roman" panose="02020603050405020304" pitchFamily="18" charset="0"/>
                <a:ea typeface="Times New Roman" panose="02020603050405020304" pitchFamily="18" charset="0"/>
              </a:rPr>
              <a:t>инициативного </a:t>
            </a:r>
            <a:r>
              <a:rPr lang="ru-RU" sz="2400" dirty="0" smtClean="0">
                <a:solidFill>
                  <a:schemeClr val="bg1"/>
                </a:solidFill>
                <a:latin typeface="Times New Roman" panose="02020603050405020304" pitchFamily="18" charset="0"/>
                <a:ea typeface="Times New Roman" panose="02020603050405020304" pitchFamily="18" charset="0"/>
              </a:rPr>
              <a:t>бюджетирования</a:t>
            </a:r>
          </a:p>
          <a:p>
            <a:r>
              <a:rPr lang="ru-RU" sz="2400" dirty="0" smtClean="0">
                <a:solidFill>
                  <a:schemeClr val="bg1"/>
                </a:solidFill>
                <a:latin typeface="Times New Roman" panose="02020603050405020304" pitchFamily="18" charset="0"/>
                <a:ea typeface="Times New Roman" panose="02020603050405020304" pitchFamily="18" charset="0"/>
              </a:rPr>
              <a:t> </a:t>
            </a:r>
            <a:r>
              <a:rPr lang="ru-RU" sz="2400" dirty="0">
                <a:solidFill>
                  <a:schemeClr val="bg1"/>
                </a:solidFill>
                <a:latin typeface="Times New Roman" panose="02020603050405020304" pitchFamily="18" charset="0"/>
                <a:ea typeface="Times New Roman" panose="02020603050405020304" pitchFamily="18" charset="0"/>
              </a:rPr>
              <a:t>в 2019 году </a:t>
            </a:r>
            <a:r>
              <a:rPr lang="ru-RU" sz="2400" dirty="0" smtClean="0">
                <a:solidFill>
                  <a:schemeClr val="bg1"/>
                </a:solidFill>
                <a:latin typeface="Times New Roman" panose="02020603050405020304" pitchFamily="18" charset="0"/>
                <a:ea typeface="Times New Roman" panose="02020603050405020304" pitchFamily="18" charset="0"/>
              </a:rPr>
              <a:t>проведена модернизация </a:t>
            </a:r>
            <a:r>
              <a:rPr lang="ru-RU" sz="2400" dirty="0">
                <a:solidFill>
                  <a:schemeClr val="bg1"/>
                </a:solidFill>
                <a:latin typeface="Times New Roman" panose="02020603050405020304" pitchFamily="18" charset="0"/>
                <a:ea typeface="Times New Roman" panose="02020603050405020304" pitchFamily="18" charset="0"/>
              </a:rPr>
              <a:t>с газификацией </a:t>
            </a:r>
            <a:endParaRPr lang="ru-RU" sz="2400" dirty="0" smtClean="0">
              <a:solidFill>
                <a:schemeClr val="bg1"/>
              </a:solidFill>
              <a:latin typeface="Times New Roman" panose="02020603050405020304" pitchFamily="18" charset="0"/>
              <a:ea typeface="Times New Roman" panose="02020603050405020304" pitchFamily="18" charset="0"/>
            </a:endParaRPr>
          </a:p>
          <a:p>
            <a:r>
              <a:rPr lang="ru-RU" sz="2400" dirty="0" smtClean="0">
                <a:solidFill>
                  <a:schemeClr val="bg1"/>
                </a:solidFill>
                <a:latin typeface="Times New Roman" panose="02020603050405020304" pitchFamily="18" charset="0"/>
                <a:ea typeface="Times New Roman" panose="02020603050405020304" pitchFamily="18" charset="0"/>
              </a:rPr>
              <a:t>топочного </a:t>
            </a:r>
            <a:r>
              <a:rPr lang="ru-RU" sz="2400" dirty="0">
                <a:solidFill>
                  <a:schemeClr val="bg1"/>
                </a:solidFill>
                <a:latin typeface="Times New Roman" panose="02020603050405020304" pitchFamily="18" charset="0"/>
                <a:ea typeface="Times New Roman" panose="02020603050405020304" pitchFamily="18" charset="0"/>
              </a:rPr>
              <a:t>данного </a:t>
            </a:r>
            <a:r>
              <a:rPr lang="ru-RU" sz="2400" dirty="0" smtClean="0">
                <a:solidFill>
                  <a:schemeClr val="bg1"/>
                </a:solidFill>
                <a:latin typeface="Times New Roman" panose="02020603050405020304" pitchFamily="18" charset="0"/>
                <a:ea typeface="Times New Roman" panose="02020603050405020304" pitchFamily="18" charset="0"/>
              </a:rPr>
              <a:t>сельского </a:t>
            </a:r>
            <a:r>
              <a:rPr lang="ru-RU" sz="2400" dirty="0">
                <a:solidFill>
                  <a:schemeClr val="bg1"/>
                </a:solidFill>
                <a:latin typeface="Times New Roman" panose="02020603050405020304" pitchFamily="18" charset="0"/>
                <a:ea typeface="Times New Roman" panose="02020603050405020304" pitchFamily="18" charset="0"/>
              </a:rPr>
              <a:t>клуба.  В следствие </a:t>
            </a:r>
            <a:r>
              <a:rPr lang="ru-RU" sz="2400" dirty="0" smtClean="0">
                <a:solidFill>
                  <a:schemeClr val="bg1"/>
                </a:solidFill>
                <a:latin typeface="Times New Roman" panose="02020603050405020304" pitchFamily="18" charset="0"/>
                <a:ea typeface="Times New Roman" panose="02020603050405020304" pitchFamily="18" charset="0"/>
              </a:rPr>
              <a:t>чего</a:t>
            </a:r>
          </a:p>
          <a:p>
            <a:r>
              <a:rPr lang="ru-RU" sz="2400" dirty="0" smtClean="0">
                <a:solidFill>
                  <a:schemeClr val="bg1"/>
                </a:solidFill>
                <a:latin typeface="Times New Roman" panose="02020603050405020304" pitchFamily="18" charset="0"/>
                <a:ea typeface="Times New Roman" panose="02020603050405020304" pitchFamily="18" charset="0"/>
              </a:rPr>
              <a:t> </a:t>
            </a:r>
            <a:r>
              <a:rPr lang="ru-RU" sz="2400" dirty="0">
                <a:solidFill>
                  <a:schemeClr val="bg1"/>
                </a:solidFill>
                <a:latin typeface="Times New Roman" panose="02020603050405020304" pitchFamily="18" charset="0"/>
                <a:ea typeface="Times New Roman" panose="02020603050405020304" pitchFamily="18" charset="0"/>
              </a:rPr>
              <a:t>обеспечена </a:t>
            </a:r>
            <a:r>
              <a:rPr lang="ru-RU" sz="2400" dirty="0" smtClean="0">
                <a:solidFill>
                  <a:schemeClr val="bg1"/>
                </a:solidFill>
                <a:latin typeface="Times New Roman" panose="02020603050405020304" pitchFamily="18" charset="0"/>
                <a:ea typeface="Times New Roman" panose="02020603050405020304" pitchFamily="18" charset="0"/>
              </a:rPr>
              <a:t>постоянная работа </a:t>
            </a:r>
          </a:p>
          <a:p>
            <a:r>
              <a:rPr lang="ru-RU" sz="2400" dirty="0" smtClean="0">
                <a:solidFill>
                  <a:schemeClr val="bg1"/>
                </a:solidFill>
                <a:latin typeface="Times New Roman" panose="02020603050405020304" pitchFamily="18" charset="0"/>
                <a:ea typeface="Times New Roman" panose="02020603050405020304" pitchFamily="18" charset="0"/>
              </a:rPr>
              <a:t>клуба и </a:t>
            </a:r>
            <a:r>
              <a:rPr lang="ru-RU" sz="2400" dirty="0">
                <a:solidFill>
                  <a:schemeClr val="bg1"/>
                </a:solidFill>
                <a:latin typeface="Times New Roman" panose="02020603050405020304" pitchFamily="18" charset="0"/>
                <a:ea typeface="Times New Roman" panose="02020603050405020304" pitchFamily="18" charset="0"/>
              </a:rPr>
              <a:t>в холодное время года</a:t>
            </a:r>
            <a:endParaRPr lang="ru-RU" sz="2400" dirty="0">
              <a:solidFill>
                <a:schemeClr val="bg1"/>
              </a:solidFill>
            </a:endParaRPr>
          </a:p>
        </p:txBody>
      </p:sp>
      <p:pic>
        <p:nvPicPr>
          <p:cNvPr id="17410" name="Picture 2" descr="C:\Users\User\Desktop\IMG-20200128-WA0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103" y="1433839"/>
            <a:ext cx="3555472" cy="3445932"/>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User\Desktop\IMG-20200128-WA0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341" y="3325092"/>
            <a:ext cx="3315971" cy="3380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7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User\Desktop\you-will-not-pass-here-13821773.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750" b="95375" l="4125" r="100000">
                        <a14:foregroundMark x1="16250" y1="71125" x2="28000" y2="85375"/>
                        <a14:foregroundMark x1="19375" y1="81750" x2="12250" y2="83250"/>
                        <a14:foregroundMark x1="15750" y1="71625" x2="9125" y2="89875"/>
                        <a14:foregroundMark x1="8125" y1="91875" x2="25000" y2="91375"/>
                        <a14:foregroundMark x1="22375" y1="74250" x2="19375" y2="72125"/>
                        <a14:foregroundMark x1="74375" y1="3375" x2="58625" y2="28125"/>
                        <a14:foregroundMark x1="60125" y1="28625" x2="89125" y2="28625"/>
                        <a14:foregroundMark x1="90125" y1="27625" x2="74375" y2="2375"/>
                        <a14:foregroundMark x1="59625" y1="27625" x2="74875" y2="30750"/>
                        <a14:foregroundMark x1="77375" y1="14000" x2="71250" y2="26625"/>
                        <a14:foregroundMark x1="74375" y1="9000" x2="85625" y2="26625"/>
                        <a14:foregroundMark x1="69250" y1="16000" x2="63125" y2="27125"/>
                        <a14:foregroundMark x1="87625" y1="50875" x2="68250" y2="50875"/>
                        <a14:foregroundMark x1="60625" y1="57500" x2="87625" y2="58500"/>
                        <a14:foregroundMark x1="88125" y1="50375" x2="88125" y2="55500"/>
                        <a14:foregroundMark x1="88625" y1="76750" x2="75875" y2="80250"/>
                        <a14:foregroundMark x1="77375" y1="78750" x2="54500" y2="71125"/>
                        <a14:foregroundMark x1="59125" y1="45375" x2="45375" y2="38250"/>
                        <a14:foregroundMark x1="85000" y1="49875" x2="83500" y2="41375"/>
                        <a14:foregroundMark x1="83500" y1="43375" x2="81500" y2="41875"/>
                        <a14:foregroundMark x1="81500" y1="41875" x2="81000" y2="51375"/>
                      </a14:backgroundRemoval>
                    </a14:imgEffect>
                  </a14:imgLayer>
                </a14:imgProps>
              </a:ext>
              <a:ext uri="{28A0092B-C50C-407E-A947-70E740481C1C}">
                <a14:useLocalDpi xmlns:a14="http://schemas.microsoft.com/office/drawing/2010/main" val="0"/>
              </a:ext>
            </a:extLst>
          </a:blip>
          <a:srcRect/>
          <a:stretch>
            <a:fillRect/>
          </a:stretch>
        </p:blipFill>
        <p:spPr bwMode="auto">
          <a:xfrm rot="334401">
            <a:off x="8797159" y="256823"/>
            <a:ext cx="3095515" cy="3117632"/>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C:\Users\User\Desktop\1558435817_dorozhnye-raboty.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5238" l="10000" r="97750">
                        <a14:foregroundMark x1="44250" y1="45952" x2="37625" y2="45714"/>
                        <a14:foregroundMark x1="37625" y1="45714" x2="37000" y2="54286"/>
                        <a14:foregroundMark x1="37000" y1="54286" x2="44875" y2="55000"/>
                        <a14:foregroundMark x1="35500" y1="63810" x2="45875" y2="63810"/>
                        <a14:foregroundMark x1="72750" y1="32619" x2="63875" y2="37619"/>
                        <a14:foregroundMark x1="64250" y1="40000" x2="77750" y2="64048"/>
                        <a14:foregroundMark x1="63625" y1="37381" x2="67750" y2="32619"/>
                        <a14:foregroundMark x1="68875" y1="33095" x2="71750" y2="32619"/>
                      </a14:backgroundRemoval>
                    </a14:imgEffect>
                  </a14:imgLayer>
                </a14:imgProps>
              </a:ext>
              <a:ext uri="{28A0092B-C50C-407E-A947-70E740481C1C}">
                <a14:useLocalDpi xmlns:a14="http://schemas.microsoft.com/office/drawing/2010/main" val="0"/>
              </a:ext>
            </a:extLst>
          </a:blip>
          <a:srcRect/>
          <a:stretch>
            <a:fillRect/>
          </a:stretch>
        </p:blipFill>
        <p:spPr bwMode="auto">
          <a:xfrm rot="21191757">
            <a:off x="-562302" y="-210549"/>
            <a:ext cx="4976647" cy="38208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Схема 3"/>
          <p:cNvGraphicFramePr/>
          <p:nvPr>
            <p:extLst>
              <p:ext uri="{D42A27DB-BD31-4B8C-83A1-F6EECF244321}">
                <p14:modId xmlns:p14="http://schemas.microsoft.com/office/powerpoint/2010/main" val="2854074408"/>
              </p:ext>
            </p:extLst>
          </p:nvPr>
        </p:nvGraphicFramePr>
        <p:xfrm>
          <a:off x="930166" y="1277007"/>
          <a:ext cx="10625958" cy="48613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p:cNvSpPr txBox="1"/>
          <p:nvPr/>
        </p:nvSpPr>
        <p:spPr>
          <a:xfrm>
            <a:off x="3547241" y="256823"/>
            <a:ext cx="5088060" cy="830997"/>
          </a:xfrm>
          <a:prstGeom prst="rect">
            <a:avLst/>
          </a:prstGeom>
          <a:noFill/>
        </p:spPr>
        <p:txBody>
          <a:bodyPr wrap="none" rtlCol="0">
            <a:spAutoFit/>
          </a:bodyPr>
          <a:lstStyle/>
          <a:p>
            <a:r>
              <a:rPr lang="ru-RU" sz="4800" b="1" dirty="0" smtClean="0">
                <a:solidFill>
                  <a:schemeClr val="bg1"/>
                </a:solidFill>
                <a:latin typeface="Times New Roman" pitchFamily="18" charset="0"/>
                <a:cs typeface="Times New Roman" pitchFamily="18" charset="0"/>
              </a:rPr>
              <a:t>Расходы бюджета</a:t>
            </a:r>
            <a:r>
              <a:rPr lang="ru-RU" dirty="0" smtClean="0"/>
              <a:t> </a:t>
            </a:r>
            <a:endParaRPr lang="ru-RU" dirty="0"/>
          </a:p>
        </p:txBody>
      </p:sp>
    </p:spTree>
    <p:extLst>
      <p:ext uri="{BB962C8B-B14F-4D97-AF65-F5344CB8AC3E}">
        <p14:creationId xmlns:p14="http://schemas.microsoft.com/office/powerpoint/2010/main" val="12749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Диаграмма 5"/>
          <p:cNvGraphicFramePr>
            <a:graphicFrameLocks/>
          </p:cNvGraphicFramePr>
          <p:nvPr>
            <p:extLst>
              <p:ext uri="{D42A27DB-BD31-4B8C-83A1-F6EECF244321}">
                <p14:modId xmlns:p14="http://schemas.microsoft.com/office/powerpoint/2010/main" val="1473619107"/>
              </p:ext>
            </p:extLst>
          </p:nvPr>
        </p:nvGraphicFramePr>
        <p:xfrm>
          <a:off x="571921" y="1203738"/>
          <a:ext cx="10994191" cy="4552487"/>
        </p:xfrm>
        <a:graphic>
          <a:graphicData uri="http://schemas.openxmlformats.org/drawingml/2006/chart">
            <c:chart xmlns:c="http://schemas.openxmlformats.org/drawingml/2006/chart" xmlns:r="http://schemas.openxmlformats.org/officeDocument/2006/relationships" r:id="rId2"/>
          </a:graphicData>
        </a:graphic>
      </p:graphicFrame>
      <p:sp>
        <p:nvSpPr>
          <p:cNvPr id="3" name="Заголовок 5"/>
          <p:cNvSpPr txBox="1">
            <a:spLocks/>
          </p:cNvSpPr>
          <p:nvPr/>
        </p:nvSpPr>
        <p:spPr>
          <a:xfrm>
            <a:off x="1547811" y="593729"/>
            <a:ext cx="9042413" cy="511175"/>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800" b="1" dirty="0" smtClean="0">
                <a:solidFill>
                  <a:schemeClr val="bg1"/>
                </a:solidFill>
                <a:latin typeface="Times New Roman" pitchFamily="18" charset="0"/>
                <a:cs typeface="Times New Roman" pitchFamily="18" charset="0"/>
              </a:rPr>
              <a:t>Администрация муниципального образования «Айрюмовское сельское поселение»</a:t>
            </a:r>
            <a:endParaRPr lang="ru-RU" sz="2800" b="1" dirty="0">
              <a:solidFill>
                <a:schemeClr val="bg1"/>
              </a:solidFill>
              <a:latin typeface="Times New Roman" pitchFamily="18" charset="0"/>
              <a:cs typeface="Times New Roman" pitchFamily="18" charset="0"/>
            </a:endParaRPr>
          </a:p>
        </p:txBody>
      </p:sp>
      <p:graphicFrame>
        <p:nvGraphicFramePr>
          <p:cNvPr id="7" name="Диаграмма 6"/>
          <p:cNvGraphicFramePr/>
          <p:nvPr>
            <p:extLst>
              <p:ext uri="{D42A27DB-BD31-4B8C-83A1-F6EECF244321}">
                <p14:modId xmlns:p14="http://schemas.microsoft.com/office/powerpoint/2010/main" val="3086818506"/>
              </p:ext>
            </p:extLst>
          </p:nvPr>
        </p:nvGraphicFramePr>
        <p:xfrm>
          <a:off x="756457" y="1552384"/>
          <a:ext cx="8424936" cy="368752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331706" y="2018804"/>
            <a:ext cx="2753126" cy="2585323"/>
          </a:xfrm>
          <a:prstGeom prst="rect">
            <a:avLst/>
          </a:prstGeom>
          <a:noFill/>
        </p:spPr>
        <p:txBody>
          <a:bodyPr wrap="none" rtlCol="0">
            <a:spAutoFit/>
          </a:bodyPr>
          <a:lstStyle/>
          <a:p>
            <a:r>
              <a:rPr lang="ru-RU" sz="2400" dirty="0" smtClean="0">
                <a:solidFill>
                  <a:schemeClr val="accent4">
                    <a:lumMod val="40000"/>
                    <a:lumOff val="60000"/>
                  </a:schemeClr>
                </a:solidFill>
              </a:rPr>
              <a:t>2015 год - 3291 чел.</a:t>
            </a:r>
          </a:p>
          <a:p>
            <a:r>
              <a:rPr lang="ru-RU" sz="2400" dirty="0" smtClean="0">
                <a:solidFill>
                  <a:schemeClr val="accent4">
                    <a:lumMod val="40000"/>
                    <a:lumOff val="60000"/>
                  </a:schemeClr>
                </a:solidFill>
              </a:rPr>
              <a:t>2016 год - 3293 чел.</a:t>
            </a:r>
          </a:p>
          <a:p>
            <a:r>
              <a:rPr lang="ru-RU" sz="2400" dirty="0" smtClean="0">
                <a:solidFill>
                  <a:schemeClr val="accent4">
                    <a:lumMod val="40000"/>
                    <a:lumOff val="60000"/>
                  </a:schemeClr>
                </a:solidFill>
              </a:rPr>
              <a:t>2017 год - 3294 чел.</a:t>
            </a:r>
          </a:p>
          <a:p>
            <a:r>
              <a:rPr lang="ru-RU" sz="2400" dirty="0" smtClean="0">
                <a:solidFill>
                  <a:schemeClr val="accent4">
                    <a:lumMod val="40000"/>
                    <a:lumOff val="60000"/>
                  </a:schemeClr>
                </a:solidFill>
              </a:rPr>
              <a:t>2018 год - 3293 чел.</a:t>
            </a:r>
          </a:p>
          <a:p>
            <a:r>
              <a:rPr lang="ru-RU" sz="2400" dirty="0" smtClean="0">
                <a:solidFill>
                  <a:schemeClr val="accent4">
                    <a:lumMod val="40000"/>
                    <a:lumOff val="60000"/>
                  </a:schemeClr>
                </a:solidFill>
              </a:rPr>
              <a:t>2019 год - 3288 чел.</a:t>
            </a:r>
          </a:p>
          <a:p>
            <a:r>
              <a:rPr lang="ru-RU" sz="2400" dirty="0" smtClean="0">
                <a:solidFill>
                  <a:schemeClr val="accent4">
                    <a:lumMod val="40000"/>
                    <a:lumOff val="60000"/>
                  </a:schemeClr>
                </a:solidFill>
              </a:rPr>
              <a:t>2020 год - 3285 чел.</a:t>
            </a:r>
          </a:p>
          <a:p>
            <a:endParaRPr lang="ru-RU"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0761" y="4604127"/>
            <a:ext cx="3168352" cy="1780842"/>
          </a:xfrm>
          <a:prstGeom prst="rect">
            <a:avLst/>
          </a:prstGeom>
          <a:ln>
            <a:noFill/>
          </a:ln>
          <a:effectLst>
            <a:softEdge rad="112500"/>
          </a:effectLst>
        </p:spPr>
      </p:pic>
    </p:spTree>
    <p:extLst>
      <p:ext uri="{BB962C8B-B14F-4D97-AF65-F5344CB8AC3E}">
        <p14:creationId xmlns:p14="http://schemas.microsoft.com/office/powerpoint/2010/main" val="3272631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0" y="190006"/>
            <a:ext cx="6978315" cy="4154984"/>
          </a:xfrm>
          <a:prstGeom prst="rect">
            <a:avLst/>
          </a:prstGeom>
        </p:spPr>
        <p:txBody>
          <a:bodyPr wrap="square">
            <a:spAutoFit/>
          </a:bodyPr>
          <a:lstStyle/>
          <a:p>
            <a:pPr marL="457200" indent="450215" algn="just">
              <a:spcAft>
                <a:spcPts val="0"/>
              </a:spcAft>
            </a:pPr>
            <a:r>
              <a:rPr lang="ru-RU" sz="2400" dirty="0">
                <a:solidFill>
                  <a:schemeClr val="bg1"/>
                </a:solidFill>
                <a:latin typeface="Times New Roman" panose="02020603050405020304" pitchFamily="18" charset="0"/>
                <a:ea typeface="Times New Roman" panose="02020603050405020304" pitchFamily="18" charset="0"/>
              </a:rPr>
              <a:t>В рамках программы «Содержание и ремонт автомобильных дорог общего пользования местного значения и улично-дорожной сети МО «</a:t>
            </a:r>
            <a:r>
              <a:rPr lang="ru-RU" sz="2400" dirty="0" err="1">
                <a:solidFill>
                  <a:schemeClr val="bg1"/>
                </a:solidFill>
                <a:latin typeface="Times New Roman" panose="02020603050405020304" pitchFamily="18" charset="0"/>
                <a:ea typeface="Times New Roman" panose="02020603050405020304" pitchFamily="18" charset="0"/>
              </a:rPr>
              <a:t>Айрюмовское</a:t>
            </a:r>
            <a:r>
              <a:rPr lang="ru-RU" sz="2400" dirty="0">
                <a:solidFill>
                  <a:schemeClr val="bg1"/>
                </a:solidFill>
                <a:latin typeface="Times New Roman" panose="02020603050405020304" pitchFamily="18" charset="0"/>
                <a:ea typeface="Times New Roman" panose="02020603050405020304" pitchFamily="18" charset="0"/>
              </a:rPr>
              <a:t> сельское поселение» в 2019 году при содействии районного бюджета были выполнены работы по ремонту дороги Северный обход в п. Новый на сумму общую 511,9 тысяч рублей.  Благодаря спонсорской помощи предпринимателей </a:t>
            </a:r>
            <a:r>
              <a:rPr lang="ru-RU" sz="2400" dirty="0" err="1" smtClean="0">
                <a:solidFill>
                  <a:schemeClr val="bg1"/>
                </a:solidFill>
                <a:latin typeface="Times New Roman" panose="02020603050405020304" pitchFamily="18" charset="0"/>
                <a:ea typeface="Times New Roman" panose="02020603050405020304" pitchFamily="18" charset="0"/>
              </a:rPr>
              <a:t>Сапиева</a:t>
            </a:r>
            <a:r>
              <a:rPr lang="ru-RU" sz="2400" dirty="0" smtClean="0">
                <a:solidFill>
                  <a:schemeClr val="bg1"/>
                </a:solidFill>
                <a:latin typeface="Times New Roman" panose="02020603050405020304" pitchFamily="18" charset="0"/>
                <a:ea typeface="Times New Roman" panose="02020603050405020304" pitchFamily="18" charset="0"/>
              </a:rPr>
              <a:t> Ю. Х., Купина А.А., Кравченко </a:t>
            </a:r>
            <a:r>
              <a:rPr lang="ru-RU" sz="2400" dirty="0" err="1" smtClean="0">
                <a:solidFill>
                  <a:schemeClr val="bg1"/>
                </a:solidFill>
                <a:latin typeface="Times New Roman" panose="02020603050405020304" pitchFamily="18" charset="0"/>
                <a:ea typeface="Times New Roman" panose="02020603050405020304" pitchFamily="18" charset="0"/>
              </a:rPr>
              <a:t>М.Н.,на</a:t>
            </a:r>
            <a:r>
              <a:rPr lang="ru-RU" sz="2400" dirty="0" smtClean="0">
                <a:solidFill>
                  <a:schemeClr val="bg1"/>
                </a:solidFill>
                <a:latin typeface="Times New Roman" panose="02020603050405020304" pitchFamily="18" charset="0"/>
                <a:ea typeface="Times New Roman" panose="02020603050405020304" pitchFamily="18" charset="0"/>
              </a:rPr>
              <a:t> </a:t>
            </a:r>
            <a:r>
              <a:rPr lang="ru-RU" sz="2400" dirty="0">
                <a:solidFill>
                  <a:schemeClr val="bg1"/>
                </a:solidFill>
                <a:latin typeface="Times New Roman" panose="02020603050405020304" pitchFamily="18" charset="0"/>
                <a:ea typeface="Times New Roman" panose="02020603050405020304" pitchFamily="18" charset="0"/>
              </a:rPr>
              <a:t>данном участке </a:t>
            </a:r>
            <a:r>
              <a:rPr lang="ru-RU" sz="2400" dirty="0" smtClean="0">
                <a:solidFill>
                  <a:schemeClr val="bg1"/>
                </a:solidFill>
                <a:latin typeface="Times New Roman" panose="02020603050405020304" pitchFamily="18" charset="0"/>
                <a:ea typeface="Times New Roman" panose="02020603050405020304" pitchFamily="18" charset="0"/>
              </a:rPr>
              <a:t>дороги проложено асфальтобетонное </a:t>
            </a:r>
            <a:r>
              <a:rPr lang="ru-RU" sz="2400" dirty="0">
                <a:solidFill>
                  <a:schemeClr val="bg1"/>
                </a:solidFill>
                <a:latin typeface="Times New Roman" panose="02020603050405020304" pitchFamily="18" charset="0"/>
                <a:ea typeface="Times New Roman" panose="02020603050405020304" pitchFamily="18" charset="0"/>
              </a:rPr>
              <a:t>покрытие.</a:t>
            </a:r>
          </a:p>
        </p:txBody>
      </p:sp>
      <p:pic>
        <p:nvPicPr>
          <p:cNvPr id="27652" name="Picture 4" descr="C:\Users\User\Desktop\Screenshot_20200131_141903.jpg"/>
          <p:cNvPicPr>
            <a:picLocks noChangeAspect="1" noChangeArrowheads="1"/>
          </p:cNvPicPr>
          <p:nvPr/>
        </p:nvPicPr>
        <p:blipFill rotWithShape="1">
          <a:blip r:embed="rId2">
            <a:extLst>
              <a:ext uri="{28A0092B-C50C-407E-A947-70E740481C1C}">
                <a14:useLocalDpi xmlns:a14="http://schemas.microsoft.com/office/drawing/2010/main" val="0"/>
              </a:ext>
            </a:extLst>
          </a:blip>
          <a:srcRect t="18411" b="39875"/>
          <a:stretch/>
        </p:blipFill>
        <p:spPr bwMode="auto">
          <a:xfrm>
            <a:off x="709448" y="4344990"/>
            <a:ext cx="3221537" cy="2383274"/>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C:\Users\User\Desktop\Screenshot_20200131_141858.jpg"/>
          <p:cNvPicPr>
            <a:picLocks noChangeAspect="1" noChangeArrowheads="1"/>
          </p:cNvPicPr>
          <p:nvPr/>
        </p:nvPicPr>
        <p:blipFill rotWithShape="1">
          <a:blip r:embed="rId3">
            <a:extLst>
              <a:ext uri="{28A0092B-C50C-407E-A947-70E740481C1C}">
                <a14:useLocalDpi xmlns:a14="http://schemas.microsoft.com/office/drawing/2010/main" val="0"/>
              </a:ext>
            </a:extLst>
          </a:blip>
          <a:srcRect t="18450" b="41042"/>
          <a:stretch/>
        </p:blipFill>
        <p:spPr bwMode="auto">
          <a:xfrm>
            <a:off x="7212726" y="190006"/>
            <a:ext cx="4701412" cy="3278408"/>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C:\Users\User\Desktop\Screenshot_20200131_141907.jpg"/>
          <p:cNvPicPr>
            <a:picLocks noChangeAspect="1" noChangeArrowheads="1"/>
          </p:cNvPicPr>
          <p:nvPr/>
        </p:nvPicPr>
        <p:blipFill rotWithShape="1">
          <a:blip r:embed="rId4">
            <a:extLst>
              <a:ext uri="{28A0092B-C50C-407E-A947-70E740481C1C}">
                <a14:useLocalDpi xmlns:a14="http://schemas.microsoft.com/office/drawing/2010/main" val="0"/>
              </a:ext>
            </a:extLst>
          </a:blip>
          <a:srcRect t="18312" b="40844"/>
          <a:stretch/>
        </p:blipFill>
        <p:spPr bwMode="auto">
          <a:xfrm>
            <a:off x="7212725" y="3374252"/>
            <a:ext cx="4701412" cy="3354011"/>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C:\Users\User\Desktop\Screenshot_20200131_141915.jpg"/>
          <p:cNvPicPr>
            <a:picLocks noChangeAspect="1" noChangeArrowheads="1"/>
          </p:cNvPicPr>
          <p:nvPr/>
        </p:nvPicPr>
        <p:blipFill rotWithShape="1">
          <a:blip r:embed="rId5">
            <a:extLst>
              <a:ext uri="{28A0092B-C50C-407E-A947-70E740481C1C}">
                <a14:useLocalDpi xmlns:a14="http://schemas.microsoft.com/office/drawing/2010/main" val="0"/>
              </a:ext>
            </a:extLst>
          </a:blip>
          <a:srcRect t="14610" b="39879"/>
          <a:stretch/>
        </p:blipFill>
        <p:spPr bwMode="auto">
          <a:xfrm>
            <a:off x="3930985" y="4344990"/>
            <a:ext cx="3281741" cy="238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131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7" name="Picture 5" descr="C:\Users\User\Desktop\IMG_20180426_1022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595"/>
          <a:stretch/>
        </p:blipFill>
        <p:spPr bwMode="auto">
          <a:xfrm>
            <a:off x="8276283" y="346406"/>
            <a:ext cx="3673980" cy="373686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6254" y="244985"/>
            <a:ext cx="8253350" cy="3416320"/>
          </a:xfrm>
          <a:prstGeom prst="rect">
            <a:avLst/>
          </a:prstGeom>
        </p:spPr>
        <p:txBody>
          <a:bodyPr wrap="square">
            <a:spAutoFit/>
          </a:bodyPr>
          <a:lstStyle/>
          <a:p>
            <a:pPr marL="457200" indent="450215" algn="just">
              <a:spcAft>
                <a:spcPts val="0"/>
              </a:spcAft>
            </a:pPr>
            <a:r>
              <a:rPr lang="ru-RU" sz="2400" dirty="0">
                <a:solidFill>
                  <a:schemeClr val="bg1"/>
                </a:solidFill>
                <a:latin typeface="Times New Roman" panose="02020603050405020304" pitchFamily="18" charset="0"/>
                <a:ea typeface="Times New Roman" panose="02020603050405020304" pitchFamily="18" charset="0"/>
              </a:rPr>
              <a:t>В п. Новом действует Храм </a:t>
            </a:r>
            <a:r>
              <a:rPr lang="ru-RU" sz="2400" dirty="0" err="1">
                <a:solidFill>
                  <a:schemeClr val="bg1"/>
                </a:solidFill>
                <a:latin typeface="Times New Roman" panose="02020603050405020304" pitchFamily="18" charset="0"/>
                <a:ea typeface="Times New Roman" panose="02020603050405020304" pitchFamily="18" charset="0"/>
              </a:rPr>
              <a:t>Иверской</a:t>
            </a:r>
            <a:r>
              <a:rPr lang="ru-RU" sz="2400" dirty="0">
                <a:solidFill>
                  <a:schemeClr val="bg1"/>
                </a:solidFill>
                <a:latin typeface="Times New Roman" panose="02020603050405020304" pitchFamily="18" charset="0"/>
                <a:ea typeface="Times New Roman" panose="02020603050405020304" pitchFamily="18" charset="0"/>
              </a:rPr>
              <a:t> иконы Божией Матери. В настоящее время ведётся подготовительная работа к строительству нового храма. В 2019 году при содействии районной администрации был отмежеван земельный участок, предложенный администрацией поселения для размещения будущего храма. Со своей стороны администрация поселения оказывает полное содействие православной общине во всех вопросах её религиозной деятельности.</a:t>
            </a:r>
            <a:endParaRPr lang="ru-RU" sz="2400" dirty="0">
              <a:solidFill>
                <a:schemeClr val="bg1"/>
              </a:solidFill>
              <a:effectLst/>
              <a:latin typeface="Times New Roman" panose="02020603050405020304" pitchFamily="18" charset="0"/>
              <a:ea typeface="Times New Roman" panose="02020603050405020304" pitchFamily="18" charset="0"/>
            </a:endParaRPr>
          </a:p>
        </p:txBody>
      </p:sp>
      <p:pic>
        <p:nvPicPr>
          <p:cNvPr id="8198" name="Picture 6" descr="C:\Users\User\Desktop\храм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128" y="3661302"/>
            <a:ext cx="5468586" cy="3065211"/>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C:\Users\User\Desktop\Screenshot_20200131_141804.jpg"/>
          <p:cNvPicPr>
            <a:picLocks noChangeAspect="1" noChangeArrowheads="1"/>
          </p:cNvPicPr>
          <p:nvPr/>
        </p:nvPicPr>
        <p:blipFill rotWithShape="1">
          <a:blip r:embed="rId4">
            <a:extLst>
              <a:ext uri="{28A0092B-C50C-407E-A947-70E740481C1C}">
                <a14:useLocalDpi xmlns:a14="http://schemas.microsoft.com/office/drawing/2010/main" val="0"/>
              </a:ext>
            </a:extLst>
          </a:blip>
          <a:srcRect t="17161" b="37148"/>
          <a:stretch/>
        </p:blipFill>
        <p:spPr bwMode="auto">
          <a:xfrm>
            <a:off x="7231767" y="3661302"/>
            <a:ext cx="3677972" cy="306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User\Desktop\1cdfb57eebc1f5bd331e4da1990172c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821" y="2457174"/>
            <a:ext cx="6532179" cy="4258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4952" y="317709"/>
            <a:ext cx="11240814" cy="5293757"/>
          </a:xfrm>
          <a:prstGeom prst="rect">
            <a:avLst/>
          </a:prstGeom>
        </p:spPr>
        <p:txBody>
          <a:bodyPr wrap="square">
            <a:spAutoFit/>
          </a:bodyPr>
          <a:lstStyle/>
          <a:p>
            <a:r>
              <a:rPr lang="ru-RU" sz="3200" dirty="0">
                <a:solidFill>
                  <a:schemeClr val="bg1"/>
                </a:solidFill>
                <a:latin typeface="Times New Roman" pitchFamily="18" charset="0"/>
                <a:cs typeface="Times New Roman" pitchFamily="18" charset="0"/>
              </a:rPr>
              <a:t>Участие администрации «Айрюмовское сельское поселение» в предупреждении и ликвидации чрезвычайных ситуаций в границах сельского поселения заключается в информировании населения об опасности возникновения ЧС, мерах предупреждения их возникновения и способов ликвидации последствий. Для оперативного информирования населения о сложившейся ситуации имеется 4 звуковых устройств оповещения населения.</a:t>
            </a:r>
          </a:p>
          <a:p>
            <a:r>
              <a:rPr lang="ru-RU" sz="3200" dirty="0">
                <a:solidFill>
                  <a:schemeClr val="bg1"/>
                </a:solidFill>
                <a:latin typeface="Times New Roman" pitchFamily="18" charset="0"/>
                <a:cs typeface="Times New Roman" pitchFamily="18" charset="0"/>
              </a:rPr>
              <a:t>Для ликвидации ЧС в администрации создано аварийно-спасательное звено.</a:t>
            </a:r>
          </a:p>
          <a:p>
            <a:r>
              <a:rPr lang="ru-RU" dirty="0"/>
              <a:t> </a:t>
            </a:r>
          </a:p>
        </p:txBody>
      </p:sp>
    </p:spTree>
    <p:extLst>
      <p:ext uri="{BB962C8B-B14F-4D97-AF65-F5344CB8AC3E}">
        <p14:creationId xmlns:p14="http://schemas.microsoft.com/office/powerpoint/2010/main" val="2444275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52247" y="176626"/>
            <a:ext cx="8355724" cy="6740307"/>
          </a:xfrm>
          <a:prstGeom prst="rect">
            <a:avLst/>
          </a:prstGeom>
        </p:spPr>
        <p:txBody>
          <a:bodyPr wrap="square">
            <a:spAutoFit/>
          </a:bodyPr>
          <a:lstStyle/>
          <a:p>
            <a:pPr marL="457200" indent="450215" algn="just">
              <a:spcAft>
                <a:spcPts val="0"/>
              </a:spcAft>
            </a:pPr>
            <a:r>
              <a:rPr lang="ru-RU" sz="2400" dirty="0">
                <a:solidFill>
                  <a:schemeClr val="bg1"/>
                </a:solidFill>
                <a:latin typeface="Times New Roman" panose="02020603050405020304" pitchFamily="18" charset="0"/>
                <a:ea typeface="Times New Roman" panose="02020603050405020304" pitchFamily="18" charset="0"/>
              </a:rPr>
              <a:t>На территории МО «</a:t>
            </a:r>
            <a:r>
              <a:rPr lang="ru-RU" sz="2400" dirty="0" err="1">
                <a:solidFill>
                  <a:schemeClr val="bg1"/>
                </a:solidFill>
                <a:latin typeface="Times New Roman" panose="02020603050405020304" pitchFamily="18" charset="0"/>
                <a:ea typeface="Times New Roman" panose="02020603050405020304" pitchFamily="18" charset="0"/>
              </a:rPr>
              <a:t>Айрюмовское</a:t>
            </a:r>
            <a:r>
              <a:rPr lang="ru-RU" sz="2400" dirty="0">
                <a:solidFill>
                  <a:schemeClr val="bg1"/>
                </a:solidFill>
                <a:latin typeface="Times New Roman" panose="02020603050405020304" pitchFamily="18" charset="0"/>
                <a:ea typeface="Times New Roman" panose="02020603050405020304" pitchFamily="18" charset="0"/>
              </a:rPr>
              <a:t> сельское поселение» сохранены и постоянно ремонтируются объекты культурного наследия:</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1.Центр </a:t>
            </a:r>
            <a:r>
              <a:rPr lang="ru-RU" sz="2400" dirty="0">
                <a:solidFill>
                  <a:schemeClr val="bg1"/>
                </a:solidFill>
                <a:latin typeface="Times New Roman" panose="02020603050405020304" pitchFamily="18" charset="0"/>
                <a:ea typeface="Times New Roman" panose="02020603050405020304" pitchFamily="18" charset="0"/>
              </a:rPr>
              <a:t>п. Новый, «Мемориал павшим воинам».</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2.п. </a:t>
            </a:r>
            <a:r>
              <a:rPr lang="ru-RU" sz="2400" dirty="0">
                <a:solidFill>
                  <a:schemeClr val="bg1"/>
                </a:solidFill>
                <a:latin typeface="Times New Roman" panose="02020603050405020304" pitchFamily="18" charset="0"/>
                <a:ea typeface="Times New Roman" panose="02020603050405020304" pitchFamily="18" charset="0"/>
              </a:rPr>
              <a:t>Новый, ул. Веселая «Обелиск павшим воинам – хуторянам», который был отреставрирован в 2018 году депутатом Гиагинского района </a:t>
            </a:r>
            <a:r>
              <a:rPr lang="ru-RU" sz="2400" dirty="0" err="1">
                <a:solidFill>
                  <a:schemeClr val="bg1"/>
                </a:solidFill>
                <a:latin typeface="Times New Roman" panose="02020603050405020304" pitchFamily="18" charset="0"/>
                <a:ea typeface="Times New Roman" panose="02020603050405020304" pitchFamily="18" charset="0"/>
              </a:rPr>
              <a:t>Купиным</a:t>
            </a:r>
            <a:r>
              <a:rPr lang="ru-RU" sz="2400" dirty="0">
                <a:solidFill>
                  <a:schemeClr val="bg1"/>
                </a:solidFill>
                <a:latin typeface="Times New Roman" panose="02020603050405020304" pitchFamily="18" charset="0"/>
                <a:ea typeface="Times New Roman" panose="02020603050405020304" pitchFamily="18" charset="0"/>
              </a:rPr>
              <a:t> А.А. за счет собственных средств.</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3.п. </a:t>
            </a:r>
            <a:r>
              <a:rPr lang="ru-RU" sz="2400" dirty="0">
                <a:solidFill>
                  <a:schemeClr val="bg1"/>
                </a:solidFill>
                <a:latin typeface="Times New Roman" panose="02020603050405020304" pitchFamily="18" charset="0"/>
                <a:ea typeface="Times New Roman" panose="02020603050405020304" pitchFamily="18" charset="0"/>
              </a:rPr>
              <a:t>Новый, ул. Школьная, 22 «Обелиск </a:t>
            </a:r>
            <a:r>
              <a:rPr lang="ru-RU" sz="2400" dirty="0" smtClean="0">
                <a:solidFill>
                  <a:schemeClr val="bg1"/>
                </a:solidFill>
                <a:latin typeface="Times New Roman" panose="02020603050405020304" pitchFamily="18" charset="0"/>
                <a:ea typeface="Times New Roman" panose="02020603050405020304" pitchFamily="18" charset="0"/>
              </a:rPr>
              <a:t>с барельефом О</a:t>
            </a:r>
            <a:r>
              <a:rPr lang="ru-RU" sz="2400" dirty="0">
                <a:solidFill>
                  <a:schemeClr val="bg1"/>
                </a:solidFill>
                <a:latin typeface="Times New Roman" panose="02020603050405020304" pitchFamily="18" charset="0"/>
                <a:ea typeface="Times New Roman" panose="02020603050405020304" pitchFamily="18" charset="0"/>
              </a:rPr>
              <a:t>. Кошевого».</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4.п. </a:t>
            </a:r>
            <a:r>
              <a:rPr lang="ru-RU" sz="2400" dirty="0">
                <a:solidFill>
                  <a:schemeClr val="bg1"/>
                </a:solidFill>
                <a:latin typeface="Times New Roman" panose="02020603050405020304" pitchFamily="18" charset="0"/>
                <a:ea typeface="Times New Roman" panose="02020603050405020304" pitchFamily="18" charset="0"/>
              </a:rPr>
              <a:t>Новый, ул. </a:t>
            </a:r>
            <a:r>
              <a:rPr lang="ru-RU" sz="2400" dirty="0" smtClean="0">
                <a:solidFill>
                  <a:schemeClr val="bg1"/>
                </a:solidFill>
                <a:latin typeface="Times New Roman" panose="02020603050405020304" pitchFamily="18" charset="0"/>
                <a:ea typeface="Times New Roman" panose="02020603050405020304" pitchFamily="18" charset="0"/>
              </a:rPr>
              <a:t>Школьная,22</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«Мемориальная </a:t>
            </a:r>
            <a:r>
              <a:rPr lang="ru-RU" sz="2400" dirty="0">
                <a:solidFill>
                  <a:schemeClr val="bg1"/>
                </a:solidFill>
                <a:latin typeface="Times New Roman" panose="02020603050405020304" pitchFamily="18" charset="0"/>
                <a:ea typeface="Times New Roman" panose="02020603050405020304" pitchFamily="18" charset="0"/>
              </a:rPr>
              <a:t>доска </a:t>
            </a:r>
            <a:r>
              <a:rPr lang="ru-RU" sz="2400" dirty="0" smtClean="0">
                <a:solidFill>
                  <a:schemeClr val="bg1"/>
                </a:solidFill>
                <a:latin typeface="Times New Roman" panose="02020603050405020304" pitchFamily="18" charset="0"/>
                <a:ea typeface="Times New Roman" panose="02020603050405020304" pitchFamily="18" charset="0"/>
              </a:rPr>
              <a:t>Зинченко</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 </a:t>
            </a:r>
            <a:r>
              <a:rPr lang="ru-RU" sz="2400" dirty="0">
                <a:solidFill>
                  <a:schemeClr val="bg1"/>
                </a:solidFill>
                <a:latin typeface="Times New Roman" panose="02020603050405020304" pitchFamily="18" charset="0"/>
                <a:ea typeface="Times New Roman" panose="02020603050405020304" pitchFamily="18" charset="0"/>
              </a:rPr>
              <a:t>К.Т.», </a:t>
            </a:r>
            <a:r>
              <a:rPr lang="ru-RU" sz="2400" dirty="0" smtClean="0">
                <a:solidFill>
                  <a:schemeClr val="bg1"/>
                </a:solidFill>
                <a:latin typeface="Times New Roman" panose="02020603050405020304" pitchFamily="18" charset="0"/>
                <a:ea typeface="Times New Roman" panose="02020603050405020304" pitchFamily="18" charset="0"/>
              </a:rPr>
              <a:t>погибшего </a:t>
            </a:r>
            <a:r>
              <a:rPr lang="ru-RU" sz="2400" dirty="0">
                <a:solidFill>
                  <a:schemeClr val="bg1"/>
                </a:solidFill>
                <a:latin typeface="Times New Roman" panose="02020603050405020304" pitchFamily="18" charset="0"/>
                <a:ea typeface="Times New Roman" panose="02020603050405020304" pitchFamily="18" charset="0"/>
              </a:rPr>
              <a:t>в ДРА.</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5.п. </a:t>
            </a:r>
            <a:r>
              <a:rPr lang="ru-RU" sz="2400" dirty="0">
                <a:solidFill>
                  <a:schemeClr val="bg1"/>
                </a:solidFill>
                <a:latin typeface="Times New Roman" panose="02020603050405020304" pitchFamily="18" charset="0"/>
                <a:ea typeface="Times New Roman" panose="02020603050405020304" pitchFamily="18" charset="0"/>
              </a:rPr>
              <a:t>Новый, пер. Советский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a:t>
            </a:r>
            <a:r>
              <a:rPr lang="ru-RU" sz="2400" dirty="0">
                <a:solidFill>
                  <a:schemeClr val="bg1"/>
                </a:solidFill>
                <a:latin typeface="Times New Roman" panose="02020603050405020304" pitchFamily="18" charset="0"/>
                <a:ea typeface="Times New Roman" panose="02020603050405020304" pitchFamily="18" charset="0"/>
              </a:rPr>
              <a:t>Памятник </a:t>
            </a:r>
            <a:r>
              <a:rPr lang="ru-RU" sz="2400" dirty="0" err="1">
                <a:solidFill>
                  <a:schemeClr val="bg1"/>
                </a:solidFill>
                <a:latin typeface="Times New Roman" panose="02020603050405020304" pitchFamily="18" charset="0"/>
                <a:ea typeface="Times New Roman" panose="02020603050405020304" pitchFamily="18" charset="0"/>
              </a:rPr>
              <a:t>В.И.Ленину</a:t>
            </a:r>
            <a:r>
              <a:rPr lang="ru-RU" sz="2400" dirty="0">
                <a:solidFill>
                  <a:schemeClr val="bg1"/>
                </a:solidFill>
                <a:latin typeface="Times New Roman" panose="02020603050405020304" pitchFamily="18" charset="0"/>
                <a:ea typeface="Times New Roman" panose="02020603050405020304" pitchFamily="18" charset="0"/>
              </a:rPr>
              <a:t>».</a:t>
            </a: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6.х. </a:t>
            </a:r>
            <a:r>
              <a:rPr lang="ru-RU" sz="2400" dirty="0">
                <a:solidFill>
                  <a:schemeClr val="bg1"/>
                </a:solidFill>
                <a:latin typeface="Times New Roman" panose="02020603050405020304" pitchFamily="18" charset="0"/>
                <a:ea typeface="Times New Roman" panose="02020603050405020304" pitchFamily="18" charset="0"/>
              </a:rPr>
              <a:t>Прогресс, напротив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МБОУ </a:t>
            </a:r>
            <a:r>
              <a:rPr lang="ru-RU" sz="2400" dirty="0">
                <a:solidFill>
                  <a:schemeClr val="bg1"/>
                </a:solidFill>
                <a:latin typeface="Times New Roman" panose="02020603050405020304" pitchFamily="18" charset="0"/>
                <a:ea typeface="Times New Roman" panose="02020603050405020304" pitchFamily="18" charset="0"/>
              </a:rPr>
              <a:t>СОШ №5 воинское </a:t>
            </a:r>
            <a:endParaRPr lang="ru-RU" sz="2400" dirty="0" smtClean="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smtClean="0">
                <a:solidFill>
                  <a:schemeClr val="bg1"/>
                </a:solidFill>
                <a:latin typeface="Times New Roman" panose="02020603050405020304" pitchFamily="18" charset="0"/>
                <a:ea typeface="Times New Roman" panose="02020603050405020304" pitchFamily="18" charset="0"/>
              </a:rPr>
              <a:t>захоронение </a:t>
            </a:r>
            <a:r>
              <a:rPr lang="ru-RU" sz="2400" dirty="0">
                <a:solidFill>
                  <a:schemeClr val="bg1"/>
                </a:solidFill>
                <a:latin typeface="Times New Roman" panose="02020603050405020304" pitchFamily="18" charset="0"/>
                <a:ea typeface="Times New Roman" panose="02020603050405020304" pitchFamily="18" charset="0"/>
              </a:rPr>
              <a:t>«Братская могила</a:t>
            </a:r>
            <a:r>
              <a:rPr lang="ru-RU" sz="2400" dirty="0" smtClean="0">
                <a:solidFill>
                  <a:schemeClr val="bg1"/>
                </a:solidFill>
                <a:latin typeface="Times New Roman" panose="02020603050405020304" pitchFamily="18" charset="0"/>
                <a:ea typeface="Times New Roman" panose="02020603050405020304" pitchFamily="18" charset="0"/>
              </a:rPr>
              <a:t>».</a:t>
            </a:r>
            <a:endParaRPr lang="ru-RU" sz="2400" dirty="0">
              <a:solidFill>
                <a:schemeClr val="bg1"/>
              </a:solidFill>
              <a:latin typeface="Times New Roman" panose="02020603050405020304" pitchFamily="18" charset="0"/>
              <a:ea typeface="Times New Roman" panose="02020603050405020304" pitchFamily="18" charset="0"/>
            </a:endParaRPr>
          </a:p>
        </p:txBody>
      </p:sp>
      <p:pic>
        <p:nvPicPr>
          <p:cNvPr id="9223" name="Picture 7" descr="C:\Users\User\Desktop\DSC_1927-678x3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0043" y="405774"/>
            <a:ext cx="3625039" cy="3491776"/>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C:\Users\User\Desktop\Хутор-Прогресс-памятник.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043" y="3897550"/>
            <a:ext cx="3625039" cy="2714819"/>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User\Desktop\image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585" t="13768" r="16542" b="14791"/>
          <a:stretch/>
        </p:blipFill>
        <p:spPr bwMode="auto">
          <a:xfrm>
            <a:off x="5058111" y="3546779"/>
            <a:ext cx="3231932" cy="3065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3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52248" y="335792"/>
            <a:ext cx="6538800" cy="5262979"/>
          </a:xfrm>
          <a:prstGeom prst="rect">
            <a:avLst/>
          </a:prstGeom>
        </p:spPr>
        <p:txBody>
          <a:bodyPr wrap="square">
            <a:spAutoFit/>
          </a:bodyPr>
          <a:lstStyle/>
          <a:p>
            <a:pPr marL="457200" indent="450215" algn="just">
              <a:spcAft>
                <a:spcPts val="0"/>
              </a:spcAft>
            </a:pPr>
            <a:r>
              <a:rPr lang="ru-RU" sz="2800" dirty="0">
                <a:solidFill>
                  <a:schemeClr val="bg1"/>
                </a:solidFill>
                <a:latin typeface="Times New Roman" panose="02020603050405020304" pitchFamily="18" charset="0"/>
                <a:ea typeface="Times New Roman" panose="02020603050405020304" pitchFamily="18" charset="0"/>
              </a:rPr>
              <a:t>В рамках федеральной целевой программы «Увековечение памяти погибших при защите Отечества на 2019-2024 годы» в конце 2019 года выделены средства на мероприятия по обустройству и восстановлению воинского захоронения «Братская могила» в х. Прогресс. Также по инициативе граждан проходит сбор средств на благоустройство прилегающей территории к данному воинскому захоронению.</a:t>
            </a:r>
          </a:p>
        </p:txBody>
      </p:sp>
      <p:pic>
        <p:nvPicPr>
          <p:cNvPr id="3" name="Picture 2" descr="C:\Users\User\Desktop\IMG-20200127-WA0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675" y="335793"/>
            <a:ext cx="5569117" cy="611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983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99546" y="341047"/>
            <a:ext cx="6794938" cy="6124754"/>
          </a:xfrm>
          <a:prstGeom prst="rect">
            <a:avLst/>
          </a:prstGeom>
        </p:spPr>
        <p:txBody>
          <a:bodyPr wrap="square">
            <a:spAutoFit/>
          </a:bodyPr>
          <a:lstStyle/>
          <a:p>
            <a:r>
              <a:rPr lang="ru-RU" sz="2800" dirty="0" smtClean="0">
                <a:solidFill>
                  <a:schemeClr val="bg1"/>
                </a:solidFill>
                <a:latin typeface="Times New Roman" panose="02020603050405020304" pitchFamily="18" charset="0"/>
                <a:ea typeface="Times New Roman" panose="02020603050405020304" pitchFamily="18" charset="0"/>
              </a:rPr>
              <a:t>      С </a:t>
            </a:r>
            <a:r>
              <a:rPr lang="ru-RU" sz="2800" dirty="0">
                <a:solidFill>
                  <a:schemeClr val="bg1"/>
                </a:solidFill>
                <a:latin typeface="Times New Roman" panose="02020603050405020304" pitchFamily="18" charset="0"/>
                <a:ea typeface="Times New Roman" panose="02020603050405020304" pitchFamily="18" charset="0"/>
              </a:rPr>
              <a:t>января 2019 года сбор и транспортировку твердых коммунальных отходов производит региональный оператор ООО «Эко Центр». Помещение для работы представителя ООО «Эко Центр» с населением по всем вопросам, касающимся услуг по сбору и транспортировке твердых коммунальных отходов, а также оплаты данных услуг, предоставлено в здании администрации сельского поселения. Ведётся постоянная работа с уточнением списков абонентов, лицевых счетов, погашению задолженности</a:t>
            </a:r>
            <a:endParaRPr lang="ru-RU" sz="2800" dirty="0">
              <a:solidFill>
                <a:schemeClr val="bg1"/>
              </a:solidFill>
            </a:endParaRPr>
          </a:p>
        </p:txBody>
      </p:sp>
      <p:pic>
        <p:nvPicPr>
          <p:cNvPr id="13315" name="Picture 3" descr="C:\Users\User\Desktop\IMG_20200113_1228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7939" y="502534"/>
            <a:ext cx="4133982" cy="396350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Users\User\Desktop\IMG_20200113_122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9387" y="3972038"/>
            <a:ext cx="3396687" cy="254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38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82142" y="466581"/>
            <a:ext cx="11352810" cy="5262979"/>
          </a:xfrm>
          <a:prstGeom prst="rect">
            <a:avLst/>
          </a:prstGeom>
        </p:spPr>
        <p:txBody>
          <a:bodyPr wrap="square">
            <a:spAutoFit/>
          </a:bodyPr>
          <a:lstStyle/>
          <a:p>
            <a:pPr marL="457200" indent="450215" algn="just">
              <a:spcAft>
                <a:spcPts val="0"/>
              </a:spcAft>
            </a:pPr>
            <a:r>
              <a:rPr lang="ru-RU" sz="2800" dirty="0">
                <a:solidFill>
                  <a:schemeClr val="bg1"/>
                </a:solidFill>
                <a:latin typeface="Times New Roman" panose="02020603050405020304" pitchFamily="18" charset="0"/>
                <a:ea typeface="Times New Roman" panose="02020603050405020304" pitchFamily="18" charset="0"/>
              </a:rPr>
              <a:t>На территории поселения находятся 13 кладбищ. В 2019 году велись работы по благоустройству мест захоронения и поддержанию санитарного состояния прилегающих к ним территорий. На кануне светлого праздника ПАСХИ был завезен песок, вывезен мусор, от которого очищались территории, на протяжении года проводилось вырубка зарослей кустарников. Работниками администрации постоянно (по несколько раз в год) скашивается сорная растительность на кладбищах, расположенных на территории поселения – 66419 </a:t>
            </a:r>
            <a:r>
              <a:rPr lang="ru-RU" sz="2800" dirty="0" err="1">
                <a:solidFill>
                  <a:schemeClr val="bg1"/>
                </a:solidFill>
                <a:latin typeface="Times New Roman" panose="02020603050405020304" pitchFamily="18" charset="0"/>
                <a:ea typeface="Times New Roman" panose="02020603050405020304" pitchFamily="18" charset="0"/>
              </a:rPr>
              <a:t>кв.м</a:t>
            </a:r>
            <a:r>
              <a:rPr lang="ru-RU" sz="2800" dirty="0">
                <a:solidFill>
                  <a:schemeClr val="bg1"/>
                </a:solidFill>
                <a:latin typeface="Times New Roman" panose="02020603050405020304" pitchFamily="18" charset="0"/>
                <a:ea typeface="Times New Roman" panose="02020603050405020304" pitchFamily="18" charset="0"/>
              </a:rPr>
              <a:t>. Население и предприниматели также принимают активное участие.</a:t>
            </a:r>
          </a:p>
          <a:p>
            <a:pPr algn="just"/>
            <a:r>
              <a:rPr lang="ru-RU" sz="2800" dirty="0" smtClean="0">
                <a:solidFill>
                  <a:schemeClr val="bg1"/>
                </a:solidFill>
                <a:latin typeface="Times New Roman" panose="02020603050405020304" pitchFamily="18" charset="0"/>
                <a:ea typeface="Times New Roman" panose="02020603050405020304" pitchFamily="18" charset="0"/>
              </a:rPr>
              <a:t>      В </a:t>
            </a:r>
            <a:r>
              <a:rPr lang="ru-RU" sz="2800" dirty="0">
                <a:solidFill>
                  <a:schemeClr val="bg1"/>
                </a:solidFill>
                <a:latin typeface="Times New Roman" panose="02020603050405020304" pitchFamily="18" charset="0"/>
                <a:ea typeface="Times New Roman" panose="02020603050405020304" pitchFamily="18" charset="0"/>
              </a:rPr>
              <a:t>рамках своих полномочий администрацией сельского поселения в 2019 </a:t>
            </a:r>
            <a:r>
              <a:rPr lang="ru-RU" sz="2800" dirty="0" smtClean="0">
                <a:solidFill>
                  <a:schemeClr val="bg1"/>
                </a:solidFill>
                <a:latin typeface="Times New Roman" panose="02020603050405020304" pitchFamily="18" charset="0"/>
                <a:ea typeface="Times New Roman" panose="02020603050405020304" pitchFamily="18" charset="0"/>
              </a:rPr>
              <a:t>году профинансировано </a:t>
            </a:r>
            <a:r>
              <a:rPr lang="ru-RU" sz="2800" dirty="0">
                <a:solidFill>
                  <a:schemeClr val="bg1"/>
                </a:solidFill>
                <a:latin typeface="Times New Roman" panose="02020603050405020304" pitchFamily="18" charset="0"/>
                <a:ea typeface="Times New Roman" panose="02020603050405020304" pitchFamily="18" charset="0"/>
              </a:rPr>
              <a:t>межевание двух </a:t>
            </a:r>
            <a:r>
              <a:rPr lang="ru-RU" sz="2800" dirty="0" smtClean="0">
                <a:solidFill>
                  <a:schemeClr val="bg1"/>
                </a:solidFill>
                <a:latin typeface="Times New Roman" panose="02020603050405020304" pitchFamily="18" charset="0"/>
                <a:ea typeface="Times New Roman" panose="02020603050405020304" pitchFamily="18" charset="0"/>
              </a:rPr>
              <a:t>кладбищ.</a:t>
            </a:r>
            <a:endParaRPr lang="ru-RU" sz="2800" dirty="0">
              <a:solidFill>
                <a:schemeClr val="bg1"/>
              </a:solidFill>
            </a:endParaRPr>
          </a:p>
        </p:txBody>
      </p:sp>
    </p:spTree>
    <p:extLst>
      <p:ext uri="{BB962C8B-B14F-4D97-AF65-F5344CB8AC3E}">
        <p14:creationId xmlns:p14="http://schemas.microsoft.com/office/powerpoint/2010/main" val="830117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76040" y="400821"/>
            <a:ext cx="6599037" cy="3046988"/>
          </a:xfrm>
          <a:prstGeom prst="rect">
            <a:avLst/>
          </a:prstGeom>
        </p:spPr>
        <p:txBody>
          <a:bodyPr wrap="square">
            <a:spAutoFit/>
          </a:bodyPr>
          <a:lstStyle/>
          <a:p>
            <a:pPr algn="just"/>
            <a:r>
              <a:rPr lang="ru-RU" sz="2400" b="1" dirty="0" smtClean="0">
                <a:solidFill>
                  <a:schemeClr val="bg1">
                    <a:lumMod val="95000"/>
                  </a:schemeClr>
                </a:solidFill>
                <a:latin typeface="Arial" pitchFamily="34" charset="0"/>
                <a:cs typeface="Arial" pitchFamily="34" charset="0"/>
              </a:rPr>
              <a:t>         Помещение </a:t>
            </a:r>
            <a:r>
              <a:rPr lang="ru-RU" sz="2400" b="1" dirty="0">
                <a:solidFill>
                  <a:schemeClr val="bg1">
                    <a:lumMod val="95000"/>
                  </a:schemeClr>
                </a:solidFill>
                <a:latin typeface="Arial" pitchFamily="34" charset="0"/>
                <a:cs typeface="Arial" pitchFamily="34" charset="0"/>
              </a:rPr>
              <a:t>для работы на административном участке участковому уполномоченному полиции предоставлено в здании администрации сельского поселения. Вопрос о предоставлении помещения, отвечающего всем требованиям, неоднократно поднимался. </a:t>
            </a:r>
          </a:p>
        </p:txBody>
      </p:sp>
      <p:sp>
        <p:nvSpPr>
          <p:cNvPr id="2" name="Прямоугольник 1"/>
          <p:cNvSpPr/>
          <p:nvPr/>
        </p:nvSpPr>
        <p:spPr>
          <a:xfrm>
            <a:off x="493983" y="4138212"/>
            <a:ext cx="11698015" cy="2308324"/>
          </a:xfrm>
          <a:prstGeom prst="rect">
            <a:avLst/>
          </a:prstGeom>
        </p:spPr>
        <p:txBody>
          <a:bodyPr wrap="square">
            <a:spAutoFit/>
          </a:bodyPr>
          <a:lstStyle/>
          <a:p>
            <a:r>
              <a:rPr lang="ru-RU" sz="2400" b="1" dirty="0">
                <a:solidFill>
                  <a:schemeClr val="bg1">
                    <a:lumMod val="95000"/>
                  </a:schemeClr>
                </a:solidFill>
                <a:latin typeface="Arial" pitchFamily="34" charset="0"/>
                <a:cs typeface="Arial" pitchFamily="34" charset="0"/>
              </a:rPr>
              <a:t>В собственности муниципального образования в данное время нет помещения, отвечающего объективным требованиям к помещению для участкового для работы на обслуживаемом административном участке поселения (отдельный вход, обособленность расположения на первом этаже, наличие водопровода и т.д.). Решение этой проблемы перенесено на 2020 год</a:t>
            </a:r>
            <a:r>
              <a:rPr lang="ru-RU" b="1" dirty="0">
                <a:solidFill>
                  <a:schemeClr val="bg1">
                    <a:lumMod val="95000"/>
                  </a:schemeClr>
                </a:solidFill>
                <a:latin typeface="Arial" pitchFamily="34" charset="0"/>
                <a:cs typeface="Arial" pitchFamily="34" charset="0"/>
              </a:rPr>
              <a:t>.</a:t>
            </a:r>
            <a:endParaRPr lang="ru-RU" dirty="0"/>
          </a:p>
        </p:txBody>
      </p:sp>
      <p:pic>
        <p:nvPicPr>
          <p:cNvPr id="28674" name="Picture 2" descr="C:\Users\User\Desktop\Воронченк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032" y="400821"/>
            <a:ext cx="3095679" cy="351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944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699778" cy="864096"/>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Приоритетные </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и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первоначальные задачи </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на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2020 г.</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TextBox 8"/>
          <p:cNvSpPr txBox="1"/>
          <p:nvPr/>
        </p:nvSpPr>
        <p:spPr>
          <a:xfrm>
            <a:off x="815413" y="1196752"/>
            <a:ext cx="10753195" cy="369332"/>
          </a:xfrm>
          <a:prstGeom prst="rect">
            <a:avLst/>
          </a:prstGeom>
          <a:noFill/>
        </p:spPr>
        <p:txBody>
          <a:bodyPr wrap="square" rtlCol="0">
            <a:spAutoFit/>
          </a:bodyPr>
          <a:lstStyle/>
          <a:p>
            <a:endParaRPr lang="ru-RU" dirty="0"/>
          </a:p>
        </p:txBody>
      </p:sp>
      <p:graphicFrame>
        <p:nvGraphicFramePr>
          <p:cNvPr id="6" name="Схема 5"/>
          <p:cNvGraphicFramePr/>
          <p:nvPr>
            <p:extLst>
              <p:ext uri="{D42A27DB-BD31-4B8C-83A1-F6EECF244321}">
                <p14:modId xmlns:p14="http://schemas.microsoft.com/office/powerpoint/2010/main" val="2566649902"/>
              </p:ext>
            </p:extLst>
          </p:nvPr>
        </p:nvGraphicFramePr>
        <p:xfrm>
          <a:off x="157655" y="764704"/>
          <a:ext cx="12034344"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7123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6">
                                            <p:graphicEl>
                                              <a:dgm id="{40755053-BDB1-4F80-BEA3-64A6C8830208}"/>
                                            </p:graphicEl>
                                          </p:spTgt>
                                        </p:tgtEl>
                                        <p:attrNameLst>
                                          <p:attrName>style.visibility</p:attrName>
                                        </p:attrNameLst>
                                      </p:cBhvr>
                                      <p:to>
                                        <p:strVal val="visible"/>
                                      </p:to>
                                    </p:set>
                                    <p:anim calcmode="lin" valueType="num">
                                      <p:cBhvr>
                                        <p:cTn id="13" dur="1000" fill="hold"/>
                                        <p:tgtEl>
                                          <p:spTgt spid="6">
                                            <p:graphicEl>
                                              <a:dgm id="{40755053-BDB1-4F80-BEA3-64A6C8830208}"/>
                                            </p:graphicEl>
                                          </p:spTgt>
                                        </p:tgtEl>
                                        <p:attrNameLst>
                                          <p:attrName>ppt_w</p:attrName>
                                        </p:attrNameLst>
                                      </p:cBhvr>
                                      <p:tavLst>
                                        <p:tav tm="0">
                                          <p:val>
                                            <p:fltVal val="0"/>
                                          </p:val>
                                        </p:tav>
                                        <p:tav tm="100000">
                                          <p:val>
                                            <p:strVal val="#ppt_w"/>
                                          </p:val>
                                        </p:tav>
                                      </p:tavLst>
                                    </p:anim>
                                    <p:anim calcmode="lin" valueType="num">
                                      <p:cBhvr>
                                        <p:cTn id="14" dur="1000" fill="hold"/>
                                        <p:tgtEl>
                                          <p:spTgt spid="6">
                                            <p:graphicEl>
                                              <a:dgm id="{40755053-BDB1-4F80-BEA3-64A6C8830208}"/>
                                            </p:graphicEl>
                                          </p:spTgt>
                                        </p:tgtEl>
                                        <p:attrNameLst>
                                          <p:attrName>ppt_h</p:attrName>
                                        </p:attrNameLst>
                                      </p:cBhvr>
                                      <p:tavLst>
                                        <p:tav tm="0">
                                          <p:val>
                                            <p:fltVal val="0"/>
                                          </p:val>
                                        </p:tav>
                                        <p:tav tm="100000">
                                          <p:val>
                                            <p:strVal val="#ppt_h"/>
                                          </p:val>
                                        </p:tav>
                                      </p:tavLst>
                                    </p:anim>
                                    <p:animEffect transition="in" filter="fade">
                                      <p:cBhvr>
                                        <p:cTn id="15" dur="1000"/>
                                        <p:tgtEl>
                                          <p:spTgt spid="6">
                                            <p:graphicEl>
                                              <a:dgm id="{40755053-BDB1-4F80-BEA3-64A6C8830208}"/>
                                            </p:graphicEl>
                                          </p:spTgt>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
                                            <p:graphicEl>
                                              <a:dgm id="{12CF54F5-5D35-4941-9030-6471AB42FE00}"/>
                                            </p:graphicEl>
                                          </p:spTgt>
                                        </p:tgtEl>
                                        <p:attrNameLst>
                                          <p:attrName>style.visibility</p:attrName>
                                        </p:attrNameLst>
                                      </p:cBhvr>
                                      <p:to>
                                        <p:strVal val="visible"/>
                                      </p:to>
                                    </p:set>
                                    <p:anim calcmode="lin" valueType="num">
                                      <p:cBhvr>
                                        <p:cTn id="18" dur="1000" fill="hold"/>
                                        <p:tgtEl>
                                          <p:spTgt spid="6">
                                            <p:graphicEl>
                                              <a:dgm id="{12CF54F5-5D35-4941-9030-6471AB42FE00}"/>
                                            </p:graphicEl>
                                          </p:spTgt>
                                        </p:tgtEl>
                                        <p:attrNameLst>
                                          <p:attrName>ppt_w</p:attrName>
                                        </p:attrNameLst>
                                      </p:cBhvr>
                                      <p:tavLst>
                                        <p:tav tm="0">
                                          <p:val>
                                            <p:fltVal val="0"/>
                                          </p:val>
                                        </p:tav>
                                        <p:tav tm="100000">
                                          <p:val>
                                            <p:strVal val="#ppt_w"/>
                                          </p:val>
                                        </p:tav>
                                      </p:tavLst>
                                    </p:anim>
                                    <p:anim calcmode="lin" valueType="num">
                                      <p:cBhvr>
                                        <p:cTn id="19" dur="1000" fill="hold"/>
                                        <p:tgtEl>
                                          <p:spTgt spid="6">
                                            <p:graphicEl>
                                              <a:dgm id="{12CF54F5-5D35-4941-9030-6471AB42FE00}"/>
                                            </p:graphicEl>
                                          </p:spTgt>
                                        </p:tgtEl>
                                        <p:attrNameLst>
                                          <p:attrName>ppt_h</p:attrName>
                                        </p:attrNameLst>
                                      </p:cBhvr>
                                      <p:tavLst>
                                        <p:tav tm="0">
                                          <p:val>
                                            <p:fltVal val="0"/>
                                          </p:val>
                                        </p:tav>
                                        <p:tav tm="100000">
                                          <p:val>
                                            <p:strVal val="#ppt_h"/>
                                          </p:val>
                                        </p:tav>
                                      </p:tavLst>
                                    </p:anim>
                                    <p:animEffect transition="in" filter="fade">
                                      <p:cBhvr>
                                        <p:cTn id="20" dur="1000"/>
                                        <p:tgtEl>
                                          <p:spTgt spid="6">
                                            <p:graphicEl>
                                              <a:dgm id="{12CF54F5-5D35-4941-9030-6471AB42FE00}"/>
                                            </p:graphicEl>
                                          </p:spTgt>
                                        </p:tgtEl>
                                      </p:cBhvr>
                                    </p:animEffect>
                                  </p:childTnLst>
                                </p:cTn>
                              </p:par>
                            </p:childTnLst>
                          </p:cTn>
                        </p:par>
                        <p:par>
                          <p:cTn id="21" fill="hold">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6">
                                            <p:graphicEl>
                                              <a:dgm id="{AEBACF53-8FAC-4737-9D0F-89F488A89179}"/>
                                            </p:graphicEl>
                                          </p:spTgt>
                                        </p:tgtEl>
                                        <p:attrNameLst>
                                          <p:attrName>style.visibility</p:attrName>
                                        </p:attrNameLst>
                                      </p:cBhvr>
                                      <p:to>
                                        <p:strVal val="visible"/>
                                      </p:to>
                                    </p:set>
                                    <p:anim calcmode="lin" valueType="num">
                                      <p:cBhvr>
                                        <p:cTn id="24" dur="1000" fill="hold"/>
                                        <p:tgtEl>
                                          <p:spTgt spid="6">
                                            <p:graphicEl>
                                              <a:dgm id="{AEBACF53-8FAC-4737-9D0F-89F488A89179}"/>
                                            </p:graphicEl>
                                          </p:spTgt>
                                        </p:tgtEl>
                                        <p:attrNameLst>
                                          <p:attrName>ppt_w</p:attrName>
                                        </p:attrNameLst>
                                      </p:cBhvr>
                                      <p:tavLst>
                                        <p:tav tm="0">
                                          <p:val>
                                            <p:fltVal val="0"/>
                                          </p:val>
                                        </p:tav>
                                        <p:tav tm="100000">
                                          <p:val>
                                            <p:strVal val="#ppt_w"/>
                                          </p:val>
                                        </p:tav>
                                      </p:tavLst>
                                    </p:anim>
                                    <p:anim calcmode="lin" valueType="num">
                                      <p:cBhvr>
                                        <p:cTn id="25" dur="1000" fill="hold"/>
                                        <p:tgtEl>
                                          <p:spTgt spid="6">
                                            <p:graphicEl>
                                              <a:dgm id="{AEBACF53-8FAC-4737-9D0F-89F488A89179}"/>
                                            </p:graphicEl>
                                          </p:spTgt>
                                        </p:tgtEl>
                                        <p:attrNameLst>
                                          <p:attrName>ppt_h</p:attrName>
                                        </p:attrNameLst>
                                      </p:cBhvr>
                                      <p:tavLst>
                                        <p:tav tm="0">
                                          <p:val>
                                            <p:fltVal val="0"/>
                                          </p:val>
                                        </p:tav>
                                        <p:tav tm="100000">
                                          <p:val>
                                            <p:strVal val="#ppt_h"/>
                                          </p:val>
                                        </p:tav>
                                      </p:tavLst>
                                    </p:anim>
                                    <p:animEffect transition="in" filter="fade">
                                      <p:cBhvr>
                                        <p:cTn id="26" dur="1000"/>
                                        <p:tgtEl>
                                          <p:spTgt spid="6">
                                            <p:graphicEl>
                                              <a:dgm id="{AEBACF53-8FAC-4737-9D0F-89F488A89179}"/>
                                            </p:graphic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6">
                                            <p:graphicEl>
                                              <a:dgm id="{B2F90555-582A-4C15-A2AB-5E05F093E0FC}"/>
                                            </p:graphicEl>
                                          </p:spTgt>
                                        </p:tgtEl>
                                        <p:attrNameLst>
                                          <p:attrName>style.visibility</p:attrName>
                                        </p:attrNameLst>
                                      </p:cBhvr>
                                      <p:to>
                                        <p:strVal val="visible"/>
                                      </p:to>
                                    </p:set>
                                    <p:anim calcmode="lin" valueType="num">
                                      <p:cBhvr>
                                        <p:cTn id="29" dur="1000" fill="hold"/>
                                        <p:tgtEl>
                                          <p:spTgt spid="6">
                                            <p:graphicEl>
                                              <a:dgm id="{B2F90555-582A-4C15-A2AB-5E05F093E0FC}"/>
                                            </p:graphicEl>
                                          </p:spTgt>
                                        </p:tgtEl>
                                        <p:attrNameLst>
                                          <p:attrName>ppt_w</p:attrName>
                                        </p:attrNameLst>
                                      </p:cBhvr>
                                      <p:tavLst>
                                        <p:tav tm="0">
                                          <p:val>
                                            <p:fltVal val="0"/>
                                          </p:val>
                                        </p:tav>
                                        <p:tav tm="100000">
                                          <p:val>
                                            <p:strVal val="#ppt_w"/>
                                          </p:val>
                                        </p:tav>
                                      </p:tavLst>
                                    </p:anim>
                                    <p:anim calcmode="lin" valueType="num">
                                      <p:cBhvr>
                                        <p:cTn id="30" dur="1000" fill="hold"/>
                                        <p:tgtEl>
                                          <p:spTgt spid="6">
                                            <p:graphicEl>
                                              <a:dgm id="{B2F90555-582A-4C15-A2AB-5E05F093E0FC}"/>
                                            </p:graphicEl>
                                          </p:spTgt>
                                        </p:tgtEl>
                                        <p:attrNameLst>
                                          <p:attrName>ppt_h</p:attrName>
                                        </p:attrNameLst>
                                      </p:cBhvr>
                                      <p:tavLst>
                                        <p:tav tm="0">
                                          <p:val>
                                            <p:fltVal val="0"/>
                                          </p:val>
                                        </p:tav>
                                        <p:tav tm="100000">
                                          <p:val>
                                            <p:strVal val="#ppt_h"/>
                                          </p:val>
                                        </p:tav>
                                      </p:tavLst>
                                    </p:anim>
                                    <p:animEffect transition="in" filter="fade">
                                      <p:cBhvr>
                                        <p:cTn id="31" dur="1000"/>
                                        <p:tgtEl>
                                          <p:spTgt spid="6">
                                            <p:graphicEl>
                                              <a:dgm id="{B2F90555-582A-4C15-A2AB-5E05F093E0FC}"/>
                                            </p:graphicEl>
                                          </p:spTgt>
                                        </p:tgtEl>
                                      </p:cBhvr>
                                    </p:animEffect>
                                  </p:childTnLst>
                                </p:cTn>
                              </p:par>
                            </p:childTnLst>
                          </p:cTn>
                        </p:par>
                        <p:par>
                          <p:cTn id="32" fill="hold">
                            <p:stCondLst>
                              <p:cond delay="3000"/>
                            </p:stCondLst>
                            <p:childTnLst>
                              <p:par>
                                <p:cTn id="33" presetID="53" presetClass="entr" presetSubtype="0" fill="hold" grpId="0" nodeType="afterEffect">
                                  <p:stCondLst>
                                    <p:cond delay="0"/>
                                  </p:stCondLst>
                                  <p:childTnLst>
                                    <p:set>
                                      <p:cBhvr>
                                        <p:cTn id="34" dur="1" fill="hold">
                                          <p:stCondLst>
                                            <p:cond delay="0"/>
                                          </p:stCondLst>
                                        </p:cTn>
                                        <p:tgtEl>
                                          <p:spTgt spid="6">
                                            <p:graphicEl>
                                              <a:dgm id="{7269AB42-6599-4DE2-BFD4-10A7DE63E9F4}"/>
                                            </p:graphicEl>
                                          </p:spTgt>
                                        </p:tgtEl>
                                        <p:attrNameLst>
                                          <p:attrName>style.visibility</p:attrName>
                                        </p:attrNameLst>
                                      </p:cBhvr>
                                      <p:to>
                                        <p:strVal val="visible"/>
                                      </p:to>
                                    </p:set>
                                    <p:anim calcmode="lin" valueType="num">
                                      <p:cBhvr>
                                        <p:cTn id="35" dur="1000" fill="hold"/>
                                        <p:tgtEl>
                                          <p:spTgt spid="6">
                                            <p:graphicEl>
                                              <a:dgm id="{7269AB42-6599-4DE2-BFD4-10A7DE63E9F4}"/>
                                            </p:graphicEl>
                                          </p:spTgt>
                                        </p:tgtEl>
                                        <p:attrNameLst>
                                          <p:attrName>ppt_w</p:attrName>
                                        </p:attrNameLst>
                                      </p:cBhvr>
                                      <p:tavLst>
                                        <p:tav tm="0">
                                          <p:val>
                                            <p:fltVal val="0"/>
                                          </p:val>
                                        </p:tav>
                                        <p:tav tm="100000">
                                          <p:val>
                                            <p:strVal val="#ppt_w"/>
                                          </p:val>
                                        </p:tav>
                                      </p:tavLst>
                                    </p:anim>
                                    <p:anim calcmode="lin" valueType="num">
                                      <p:cBhvr>
                                        <p:cTn id="36" dur="1000" fill="hold"/>
                                        <p:tgtEl>
                                          <p:spTgt spid="6">
                                            <p:graphicEl>
                                              <a:dgm id="{7269AB42-6599-4DE2-BFD4-10A7DE63E9F4}"/>
                                            </p:graphicEl>
                                          </p:spTgt>
                                        </p:tgtEl>
                                        <p:attrNameLst>
                                          <p:attrName>ppt_h</p:attrName>
                                        </p:attrNameLst>
                                      </p:cBhvr>
                                      <p:tavLst>
                                        <p:tav tm="0">
                                          <p:val>
                                            <p:fltVal val="0"/>
                                          </p:val>
                                        </p:tav>
                                        <p:tav tm="100000">
                                          <p:val>
                                            <p:strVal val="#ppt_h"/>
                                          </p:val>
                                        </p:tav>
                                      </p:tavLst>
                                    </p:anim>
                                    <p:animEffect transition="in" filter="fade">
                                      <p:cBhvr>
                                        <p:cTn id="37" dur="1000"/>
                                        <p:tgtEl>
                                          <p:spTgt spid="6">
                                            <p:graphicEl>
                                              <a:dgm id="{7269AB42-6599-4DE2-BFD4-10A7DE63E9F4}"/>
                                            </p:graphicEl>
                                          </p:spTgt>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6">
                                            <p:graphicEl>
                                              <a:dgm id="{C0DEE1AB-C92B-4CF7-A04F-82FE3553FA47}"/>
                                            </p:graphicEl>
                                          </p:spTgt>
                                        </p:tgtEl>
                                        <p:attrNameLst>
                                          <p:attrName>style.visibility</p:attrName>
                                        </p:attrNameLst>
                                      </p:cBhvr>
                                      <p:to>
                                        <p:strVal val="visible"/>
                                      </p:to>
                                    </p:set>
                                    <p:anim calcmode="lin" valueType="num">
                                      <p:cBhvr>
                                        <p:cTn id="40" dur="1000" fill="hold"/>
                                        <p:tgtEl>
                                          <p:spTgt spid="6">
                                            <p:graphicEl>
                                              <a:dgm id="{C0DEE1AB-C92B-4CF7-A04F-82FE3553FA47}"/>
                                            </p:graphicEl>
                                          </p:spTgt>
                                        </p:tgtEl>
                                        <p:attrNameLst>
                                          <p:attrName>ppt_w</p:attrName>
                                        </p:attrNameLst>
                                      </p:cBhvr>
                                      <p:tavLst>
                                        <p:tav tm="0">
                                          <p:val>
                                            <p:fltVal val="0"/>
                                          </p:val>
                                        </p:tav>
                                        <p:tav tm="100000">
                                          <p:val>
                                            <p:strVal val="#ppt_w"/>
                                          </p:val>
                                        </p:tav>
                                      </p:tavLst>
                                    </p:anim>
                                    <p:anim calcmode="lin" valueType="num">
                                      <p:cBhvr>
                                        <p:cTn id="41" dur="1000" fill="hold"/>
                                        <p:tgtEl>
                                          <p:spTgt spid="6">
                                            <p:graphicEl>
                                              <a:dgm id="{C0DEE1AB-C92B-4CF7-A04F-82FE3553FA47}"/>
                                            </p:graphicEl>
                                          </p:spTgt>
                                        </p:tgtEl>
                                        <p:attrNameLst>
                                          <p:attrName>ppt_h</p:attrName>
                                        </p:attrNameLst>
                                      </p:cBhvr>
                                      <p:tavLst>
                                        <p:tav tm="0">
                                          <p:val>
                                            <p:fltVal val="0"/>
                                          </p:val>
                                        </p:tav>
                                        <p:tav tm="100000">
                                          <p:val>
                                            <p:strVal val="#ppt_h"/>
                                          </p:val>
                                        </p:tav>
                                      </p:tavLst>
                                    </p:anim>
                                    <p:animEffect transition="in" filter="fade">
                                      <p:cBhvr>
                                        <p:cTn id="42" dur="1000"/>
                                        <p:tgtEl>
                                          <p:spTgt spid="6">
                                            <p:graphicEl>
                                              <a:dgm id="{C0DEE1AB-C92B-4CF7-A04F-82FE3553FA47}"/>
                                            </p:graphicEl>
                                          </p:spTgt>
                                        </p:tgtEl>
                                      </p:cBhvr>
                                    </p:animEffect>
                                  </p:childTnLst>
                                </p:cTn>
                              </p:par>
                            </p:childTnLst>
                          </p:cTn>
                        </p:par>
                        <p:par>
                          <p:cTn id="43" fill="hold">
                            <p:stCondLst>
                              <p:cond delay="4000"/>
                            </p:stCondLst>
                            <p:childTnLst>
                              <p:par>
                                <p:cTn id="44" presetID="53" presetClass="entr" presetSubtype="0" fill="hold" grpId="0" nodeType="afterEffect">
                                  <p:stCondLst>
                                    <p:cond delay="0"/>
                                  </p:stCondLst>
                                  <p:childTnLst>
                                    <p:set>
                                      <p:cBhvr>
                                        <p:cTn id="45" dur="1" fill="hold">
                                          <p:stCondLst>
                                            <p:cond delay="0"/>
                                          </p:stCondLst>
                                        </p:cTn>
                                        <p:tgtEl>
                                          <p:spTgt spid="6">
                                            <p:graphicEl>
                                              <a:dgm id="{747440ED-6FA5-45A4-AE7B-45BD54002877}"/>
                                            </p:graphicEl>
                                          </p:spTgt>
                                        </p:tgtEl>
                                        <p:attrNameLst>
                                          <p:attrName>style.visibility</p:attrName>
                                        </p:attrNameLst>
                                      </p:cBhvr>
                                      <p:to>
                                        <p:strVal val="visible"/>
                                      </p:to>
                                    </p:set>
                                    <p:anim calcmode="lin" valueType="num">
                                      <p:cBhvr>
                                        <p:cTn id="46" dur="1000" fill="hold"/>
                                        <p:tgtEl>
                                          <p:spTgt spid="6">
                                            <p:graphicEl>
                                              <a:dgm id="{747440ED-6FA5-45A4-AE7B-45BD54002877}"/>
                                            </p:graphicEl>
                                          </p:spTgt>
                                        </p:tgtEl>
                                        <p:attrNameLst>
                                          <p:attrName>ppt_w</p:attrName>
                                        </p:attrNameLst>
                                      </p:cBhvr>
                                      <p:tavLst>
                                        <p:tav tm="0">
                                          <p:val>
                                            <p:fltVal val="0"/>
                                          </p:val>
                                        </p:tav>
                                        <p:tav tm="100000">
                                          <p:val>
                                            <p:strVal val="#ppt_w"/>
                                          </p:val>
                                        </p:tav>
                                      </p:tavLst>
                                    </p:anim>
                                    <p:anim calcmode="lin" valueType="num">
                                      <p:cBhvr>
                                        <p:cTn id="47" dur="1000" fill="hold"/>
                                        <p:tgtEl>
                                          <p:spTgt spid="6">
                                            <p:graphicEl>
                                              <a:dgm id="{747440ED-6FA5-45A4-AE7B-45BD54002877}"/>
                                            </p:graphicEl>
                                          </p:spTgt>
                                        </p:tgtEl>
                                        <p:attrNameLst>
                                          <p:attrName>ppt_h</p:attrName>
                                        </p:attrNameLst>
                                      </p:cBhvr>
                                      <p:tavLst>
                                        <p:tav tm="0">
                                          <p:val>
                                            <p:fltVal val="0"/>
                                          </p:val>
                                        </p:tav>
                                        <p:tav tm="100000">
                                          <p:val>
                                            <p:strVal val="#ppt_h"/>
                                          </p:val>
                                        </p:tav>
                                      </p:tavLst>
                                    </p:anim>
                                    <p:animEffect transition="in" filter="fade">
                                      <p:cBhvr>
                                        <p:cTn id="48" dur="1000"/>
                                        <p:tgtEl>
                                          <p:spTgt spid="6">
                                            <p:graphicEl>
                                              <a:dgm id="{747440ED-6FA5-45A4-AE7B-45BD54002877}"/>
                                            </p:graphicEl>
                                          </p:spTgt>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6">
                                            <p:graphicEl>
                                              <a:dgm id="{9B1A9F14-60EB-4074-8002-63B381B6BB1F}"/>
                                            </p:graphicEl>
                                          </p:spTgt>
                                        </p:tgtEl>
                                        <p:attrNameLst>
                                          <p:attrName>style.visibility</p:attrName>
                                        </p:attrNameLst>
                                      </p:cBhvr>
                                      <p:to>
                                        <p:strVal val="visible"/>
                                      </p:to>
                                    </p:set>
                                    <p:anim calcmode="lin" valueType="num">
                                      <p:cBhvr>
                                        <p:cTn id="51" dur="1000" fill="hold"/>
                                        <p:tgtEl>
                                          <p:spTgt spid="6">
                                            <p:graphicEl>
                                              <a:dgm id="{9B1A9F14-60EB-4074-8002-63B381B6BB1F}"/>
                                            </p:graphicEl>
                                          </p:spTgt>
                                        </p:tgtEl>
                                        <p:attrNameLst>
                                          <p:attrName>ppt_w</p:attrName>
                                        </p:attrNameLst>
                                      </p:cBhvr>
                                      <p:tavLst>
                                        <p:tav tm="0">
                                          <p:val>
                                            <p:fltVal val="0"/>
                                          </p:val>
                                        </p:tav>
                                        <p:tav tm="100000">
                                          <p:val>
                                            <p:strVal val="#ppt_w"/>
                                          </p:val>
                                        </p:tav>
                                      </p:tavLst>
                                    </p:anim>
                                    <p:anim calcmode="lin" valueType="num">
                                      <p:cBhvr>
                                        <p:cTn id="52" dur="1000" fill="hold"/>
                                        <p:tgtEl>
                                          <p:spTgt spid="6">
                                            <p:graphicEl>
                                              <a:dgm id="{9B1A9F14-60EB-4074-8002-63B381B6BB1F}"/>
                                            </p:graphicEl>
                                          </p:spTgt>
                                        </p:tgtEl>
                                        <p:attrNameLst>
                                          <p:attrName>ppt_h</p:attrName>
                                        </p:attrNameLst>
                                      </p:cBhvr>
                                      <p:tavLst>
                                        <p:tav tm="0">
                                          <p:val>
                                            <p:fltVal val="0"/>
                                          </p:val>
                                        </p:tav>
                                        <p:tav tm="100000">
                                          <p:val>
                                            <p:strVal val="#ppt_h"/>
                                          </p:val>
                                        </p:tav>
                                      </p:tavLst>
                                    </p:anim>
                                    <p:animEffect transition="in" filter="fade">
                                      <p:cBhvr>
                                        <p:cTn id="53" dur="1000"/>
                                        <p:tgtEl>
                                          <p:spTgt spid="6">
                                            <p:graphicEl>
                                              <a:dgm id="{9B1A9F14-60EB-4074-8002-63B381B6BB1F}"/>
                                            </p:graphicEl>
                                          </p:spTgt>
                                        </p:tgtEl>
                                      </p:cBhvr>
                                    </p:animEffect>
                                  </p:childTnLst>
                                </p:cTn>
                              </p:par>
                            </p:childTnLst>
                          </p:cTn>
                        </p:par>
                        <p:par>
                          <p:cTn id="54" fill="hold">
                            <p:stCondLst>
                              <p:cond delay="5000"/>
                            </p:stCondLst>
                            <p:childTnLst>
                              <p:par>
                                <p:cTn id="55" presetID="53" presetClass="entr" presetSubtype="0" fill="hold" grpId="0" nodeType="afterEffect">
                                  <p:stCondLst>
                                    <p:cond delay="0"/>
                                  </p:stCondLst>
                                  <p:childTnLst>
                                    <p:set>
                                      <p:cBhvr>
                                        <p:cTn id="56" dur="1" fill="hold">
                                          <p:stCondLst>
                                            <p:cond delay="0"/>
                                          </p:stCondLst>
                                        </p:cTn>
                                        <p:tgtEl>
                                          <p:spTgt spid="6">
                                            <p:graphicEl>
                                              <a:dgm id="{0FCB7722-D2AE-4F22-8855-7B53265A6BD7}"/>
                                            </p:graphicEl>
                                          </p:spTgt>
                                        </p:tgtEl>
                                        <p:attrNameLst>
                                          <p:attrName>style.visibility</p:attrName>
                                        </p:attrNameLst>
                                      </p:cBhvr>
                                      <p:to>
                                        <p:strVal val="visible"/>
                                      </p:to>
                                    </p:set>
                                    <p:anim calcmode="lin" valueType="num">
                                      <p:cBhvr>
                                        <p:cTn id="57" dur="1000" fill="hold"/>
                                        <p:tgtEl>
                                          <p:spTgt spid="6">
                                            <p:graphicEl>
                                              <a:dgm id="{0FCB7722-D2AE-4F22-8855-7B53265A6BD7}"/>
                                            </p:graphicEl>
                                          </p:spTgt>
                                        </p:tgtEl>
                                        <p:attrNameLst>
                                          <p:attrName>ppt_w</p:attrName>
                                        </p:attrNameLst>
                                      </p:cBhvr>
                                      <p:tavLst>
                                        <p:tav tm="0">
                                          <p:val>
                                            <p:fltVal val="0"/>
                                          </p:val>
                                        </p:tav>
                                        <p:tav tm="100000">
                                          <p:val>
                                            <p:strVal val="#ppt_w"/>
                                          </p:val>
                                        </p:tav>
                                      </p:tavLst>
                                    </p:anim>
                                    <p:anim calcmode="lin" valueType="num">
                                      <p:cBhvr>
                                        <p:cTn id="58" dur="1000" fill="hold"/>
                                        <p:tgtEl>
                                          <p:spTgt spid="6">
                                            <p:graphicEl>
                                              <a:dgm id="{0FCB7722-D2AE-4F22-8855-7B53265A6BD7}"/>
                                            </p:graphicEl>
                                          </p:spTgt>
                                        </p:tgtEl>
                                        <p:attrNameLst>
                                          <p:attrName>ppt_h</p:attrName>
                                        </p:attrNameLst>
                                      </p:cBhvr>
                                      <p:tavLst>
                                        <p:tav tm="0">
                                          <p:val>
                                            <p:fltVal val="0"/>
                                          </p:val>
                                        </p:tav>
                                        <p:tav tm="100000">
                                          <p:val>
                                            <p:strVal val="#ppt_h"/>
                                          </p:val>
                                        </p:tav>
                                      </p:tavLst>
                                    </p:anim>
                                    <p:animEffect transition="in" filter="fade">
                                      <p:cBhvr>
                                        <p:cTn id="59" dur="1000"/>
                                        <p:tgtEl>
                                          <p:spTgt spid="6">
                                            <p:graphicEl>
                                              <a:dgm id="{0FCB7722-D2AE-4F22-8855-7B53265A6BD7}"/>
                                            </p:graphicEl>
                                          </p:spTgt>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6">
                                            <p:graphicEl>
                                              <a:dgm id="{90842959-B836-4F60-9B84-3D8162B59AE4}"/>
                                            </p:graphicEl>
                                          </p:spTgt>
                                        </p:tgtEl>
                                        <p:attrNameLst>
                                          <p:attrName>style.visibility</p:attrName>
                                        </p:attrNameLst>
                                      </p:cBhvr>
                                      <p:to>
                                        <p:strVal val="visible"/>
                                      </p:to>
                                    </p:set>
                                    <p:anim calcmode="lin" valueType="num">
                                      <p:cBhvr>
                                        <p:cTn id="62" dur="1000" fill="hold"/>
                                        <p:tgtEl>
                                          <p:spTgt spid="6">
                                            <p:graphicEl>
                                              <a:dgm id="{90842959-B836-4F60-9B84-3D8162B59AE4}"/>
                                            </p:graphicEl>
                                          </p:spTgt>
                                        </p:tgtEl>
                                        <p:attrNameLst>
                                          <p:attrName>ppt_w</p:attrName>
                                        </p:attrNameLst>
                                      </p:cBhvr>
                                      <p:tavLst>
                                        <p:tav tm="0">
                                          <p:val>
                                            <p:fltVal val="0"/>
                                          </p:val>
                                        </p:tav>
                                        <p:tav tm="100000">
                                          <p:val>
                                            <p:strVal val="#ppt_w"/>
                                          </p:val>
                                        </p:tav>
                                      </p:tavLst>
                                    </p:anim>
                                    <p:anim calcmode="lin" valueType="num">
                                      <p:cBhvr>
                                        <p:cTn id="63" dur="1000" fill="hold"/>
                                        <p:tgtEl>
                                          <p:spTgt spid="6">
                                            <p:graphicEl>
                                              <a:dgm id="{90842959-B836-4F60-9B84-3D8162B59AE4}"/>
                                            </p:graphicEl>
                                          </p:spTgt>
                                        </p:tgtEl>
                                        <p:attrNameLst>
                                          <p:attrName>ppt_h</p:attrName>
                                        </p:attrNameLst>
                                      </p:cBhvr>
                                      <p:tavLst>
                                        <p:tav tm="0">
                                          <p:val>
                                            <p:fltVal val="0"/>
                                          </p:val>
                                        </p:tav>
                                        <p:tav tm="100000">
                                          <p:val>
                                            <p:strVal val="#ppt_h"/>
                                          </p:val>
                                        </p:tav>
                                      </p:tavLst>
                                    </p:anim>
                                    <p:animEffect transition="in" filter="fade">
                                      <p:cBhvr>
                                        <p:cTn id="64" dur="1000"/>
                                        <p:tgtEl>
                                          <p:spTgt spid="6">
                                            <p:graphicEl>
                                              <a:dgm id="{90842959-B836-4F60-9B84-3D8162B59AE4}"/>
                                            </p:graphicEl>
                                          </p:spTgt>
                                        </p:tgtEl>
                                      </p:cBhvr>
                                    </p:animEffect>
                                  </p:childTnLst>
                                </p:cTn>
                              </p:par>
                            </p:childTnLst>
                          </p:cTn>
                        </p:par>
                        <p:par>
                          <p:cTn id="65" fill="hold">
                            <p:stCondLst>
                              <p:cond delay="6000"/>
                            </p:stCondLst>
                            <p:childTnLst>
                              <p:par>
                                <p:cTn id="66" presetID="53" presetClass="entr" presetSubtype="0" fill="hold" grpId="0" nodeType="afterEffect">
                                  <p:stCondLst>
                                    <p:cond delay="0"/>
                                  </p:stCondLst>
                                  <p:childTnLst>
                                    <p:set>
                                      <p:cBhvr>
                                        <p:cTn id="67" dur="1" fill="hold">
                                          <p:stCondLst>
                                            <p:cond delay="0"/>
                                          </p:stCondLst>
                                        </p:cTn>
                                        <p:tgtEl>
                                          <p:spTgt spid="6">
                                            <p:graphicEl>
                                              <a:dgm id="{A0320DAD-FD01-40A3-B64D-E0BD9589ED84}"/>
                                            </p:graphicEl>
                                          </p:spTgt>
                                        </p:tgtEl>
                                        <p:attrNameLst>
                                          <p:attrName>style.visibility</p:attrName>
                                        </p:attrNameLst>
                                      </p:cBhvr>
                                      <p:to>
                                        <p:strVal val="visible"/>
                                      </p:to>
                                    </p:set>
                                    <p:anim calcmode="lin" valueType="num">
                                      <p:cBhvr>
                                        <p:cTn id="68" dur="250" fill="hold"/>
                                        <p:tgtEl>
                                          <p:spTgt spid="6">
                                            <p:graphicEl>
                                              <a:dgm id="{A0320DAD-FD01-40A3-B64D-E0BD9589ED84}"/>
                                            </p:graphicEl>
                                          </p:spTgt>
                                        </p:tgtEl>
                                        <p:attrNameLst>
                                          <p:attrName>ppt_w</p:attrName>
                                        </p:attrNameLst>
                                      </p:cBhvr>
                                      <p:tavLst>
                                        <p:tav tm="0">
                                          <p:val>
                                            <p:fltVal val="0"/>
                                          </p:val>
                                        </p:tav>
                                        <p:tav tm="100000">
                                          <p:val>
                                            <p:strVal val="#ppt_w"/>
                                          </p:val>
                                        </p:tav>
                                      </p:tavLst>
                                    </p:anim>
                                    <p:anim calcmode="lin" valueType="num">
                                      <p:cBhvr>
                                        <p:cTn id="69" dur="250" fill="hold"/>
                                        <p:tgtEl>
                                          <p:spTgt spid="6">
                                            <p:graphicEl>
                                              <a:dgm id="{A0320DAD-FD01-40A3-B64D-E0BD9589ED84}"/>
                                            </p:graphicEl>
                                          </p:spTgt>
                                        </p:tgtEl>
                                        <p:attrNameLst>
                                          <p:attrName>ppt_h</p:attrName>
                                        </p:attrNameLst>
                                      </p:cBhvr>
                                      <p:tavLst>
                                        <p:tav tm="0">
                                          <p:val>
                                            <p:fltVal val="0"/>
                                          </p:val>
                                        </p:tav>
                                        <p:tav tm="100000">
                                          <p:val>
                                            <p:strVal val="#ppt_h"/>
                                          </p:val>
                                        </p:tav>
                                      </p:tavLst>
                                    </p:anim>
                                    <p:animEffect transition="in" filter="fade">
                                      <p:cBhvr>
                                        <p:cTn id="70" dur="250"/>
                                        <p:tgtEl>
                                          <p:spTgt spid="6">
                                            <p:graphicEl>
                                              <a:dgm id="{A0320DAD-FD01-40A3-B64D-E0BD9589ED84}"/>
                                            </p:graphicEl>
                                          </p:spTgt>
                                        </p:tgtEl>
                                      </p:cBhvr>
                                    </p:animEffect>
                                  </p:childTnLst>
                                </p:cTn>
                              </p:par>
                              <p:par>
                                <p:cTn id="71" presetID="53" presetClass="entr" presetSubtype="0" fill="hold" grpId="0" nodeType="withEffect">
                                  <p:stCondLst>
                                    <p:cond delay="0"/>
                                  </p:stCondLst>
                                  <p:childTnLst>
                                    <p:set>
                                      <p:cBhvr>
                                        <p:cTn id="72" dur="1" fill="hold">
                                          <p:stCondLst>
                                            <p:cond delay="0"/>
                                          </p:stCondLst>
                                        </p:cTn>
                                        <p:tgtEl>
                                          <p:spTgt spid="6">
                                            <p:graphicEl>
                                              <a:dgm id="{8FFB2C31-31AA-4577-B432-D79A7C3BF8A0}"/>
                                            </p:graphicEl>
                                          </p:spTgt>
                                        </p:tgtEl>
                                        <p:attrNameLst>
                                          <p:attrName>style.visibility</p:attrName>
                                        </p:attrNameLst>
                                      </p:cBhvr>
                                      <p:to>
                                        <p:strVal val="visible"/>
                                      </p:to>
                                    </p:set>
                                    <p:anim calcmode="lin" valueType="num">
                                      <p:cBhvr>
                                        <p:cTn id="73" dur="1000" fill="hold"/>
                                        <p:tgtEl>
                                          <p:spTgt spid="6">
                                            <p:graphicEl>
                                              <a:dgm id="{8FFB2C31-31AA-4577-B432-D79A7C3BF8A0}"/>
                                            </p:graphicEl>
                                          </p:spTgt>
                                        </p:tgtEl>
                                        <p:attrNameLst>
                                          <p:attrName>ppt_w</p:attrName>
                                        </p:attrNameLst>
                                      </p:cBhvr>
                                      <p:tavLst>
                                        <p:tav tm="0">
                                          <p:val>
                                            <p:fltVal val="0"/>
                                          </p:val>
                                        </p:tav>
                                        <p:tav tm="100000">
                                          <p:val>
                                            <p:strVal val="#ppt_w"/>
                                          </p:val>
                                        </p:tav>
                                      </p:tavLst>
                                    </p:anim>
                                    <p:anim calcmode="lin" valueType="num">
                                      <p:cBhvr>
                                        <p:cTn id="74" dur="1000" fill="hold"/>
                                        <p:tgtEl>
                                          <p:spTgt spid="6">
                                            <p:graphicEl>
                                              <a:dgm id="{8FFB2C31-31AA-4577-B432-D79A7C3BF8A0}"/>
                                            </p:graphicEl>
                                          </p:spTgt>
                                        </p:tgtEl>
                                        <p:attrNameLst>
                                          <p:attrName>ppt_h</p:attrName>
                                        </p:attrNameLst>
                                      </p:cBhvr>
                                      <p:tavLst>
                                        <p:tav tm="0">
                                          <p:val>
                                            <p:fltVal val="0"/>
                                          </p:val>
                                        </p:tav>
                                        <p:tav tm="100000">
                                          <p:val>
                                            <p:strVal val="#ppt_h"/>
                                          </p:val>
                                        </p:tav>
                                      </p:tavLst>
                                    </p:anim>
                                    <p:animEffect transition="in" filter="fade">
                                      <p:cBhvr>
                                        <p:cTn id="75" dur="1000"/>
                                        <p:tgtEl>
                                          <p:spTgt spid="6">
                                            <p:graphicEl>
                                              <a:dgm id="{8FFB2C31-31AA-4577-B432-D79A7C3BF8A0}"/>
                                            </p:graphicEl>
                                          </p:spTgt>
                                        </p:tgtEl>
                                      </p:cBhvr>
                                    </p:animEffect>
                                  </p:childTnLst>
                                </p:cTn>
                              </p:par>
                            </p:childTnLst>
                          </p:cTn>
                        </p:par>
                        <p:par>
                          <p:cTn id="76" fill="hold">
                            <p:stCondLst>
                              <p:cond delay="7000"/>
                            </p:stCondLst>
                            <p:childTnLst>
                              <p:par>
                                <p:cTn id="77" presetID="53" presetClass="entr" presetSubtype="0" fill="hold" grpId="0" nodeType="afterEffect">
                                  <p:stCondLst>
                                    <p:cond delay="0"/>
                                  </p:stCondLst>
                                  <p:childTnLst>
                                    <p:set>
                                      <p:cBhvr>
                                        <p:cTn id="78" dur="1" fill="hold">
                                          <p:stCondLst>
                                            <p:cond delay="0"/>
                                          </p:stCondLst>
                                        </p:cTn>
                                        <p:tgtEl>
                                          <p:spTgt spid="6">
                                            <p:graphicEl>
                                              <a:dgm id="{AC5E96B1-9000-484F-B374-F0F520EB5F9B}"/>
                                            </p:graphicEl>
                                          </p:spTgt>
                                        </p:tgtEl>
                                        <p:attrNameLst>
                                          <p:attrName>style.visibility</p:attrName>
                                        </p:attrNameLst>
                                      </p:cBhvr>
                                      <p:to>
                                        <p:strVal val="visible"/>
                                      </p:to>
                                    </p:set>
                                    <p:anim calcmode="lin" valueType="num">
                                      <p:cBhvr>
                                        <p:cTn id="79" dur="1000" fill="hold"/>
                                        <p:tgtEl>
                                          <p:spTgt spid="6">
                                            <p:graphicEl>
                                              <a:dgm id="{AC5E96B1-9000-484F-B374-F0F520EB5F9B}"/>
                                            </p:graphicEl>
                                          </p:spTgt>
                                        </p:tgtEl>
                                        <p:attrNameLst>
                                          <p:attrName>ppt_w</p:attrName>
                                        </p:attrNameLst>
                                      </p:cBhvr>
                                      <p:tavLst>
                                        <p:tav tm="0">
                                          <p:val>
                                            <p:fltVal val="0"/>
                                          </p:val>
                                        </p:tav>
                                        <p:tav tm="100000">
                                          <p:val>
                                            <p:strVal val="#ppt_w"/>
                                          </p:val>
                                        </p:tav>
                                      </p:tavLst>
                                    </p:anim>
                                    <p:anim calcmode="lin" valueType="num">
                                      <p:cBhvr>
                                        <p:cTn id="80" dur="1000" fill="hold"/>
                                        <p:tgtEl>
                                          <p:spTgt spid="6">
                                            <p:graphicEl>
                                              <a:dgm id="{AC5E96B1-9000-484F-B374-F0F520EB5F9B}"/>
                                            </p:graphicEl>
                                          </p:spTgt>
                                        </p:tgtEl>
                                        <p:attrNameLst>
                                          <p:attrName>ppt_h</p:attrName>
                                        </p:attrNameLst>
                                      </p:cBhvr>
                                      <p:tavLst>
                                        <p:tav tm="0">
                                          <p:val>
                                            <p:fltVal val="0"/>
                                          </p:val>
                                        </p:tav>
                                        <p:tav tm="100000">
                                          <p:val>
                                            <p:strVal val="#ppt_h"/>
                                          </p:val>
                                        </p:tav>
                                      </p:tavLst>
                                    </p:anim>
                                    <p:animEffect transition="in" filter="fade">
                                      <p:cBhvr>
                                        <p:cTn id="81" dur="1000"/>
                                        <p:tgtEl>
                                          <p:spTgt spid="6">
                                            <p:graphicEl>
                                              <a:dgm id="{AC5E96B1-9000-484F-B374-F0F520EB5F9B}"/>
                                            </p:graphicEl>
                                          </p:spTgt>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6">
                                            <p:graphicEl>
                                              <a:dgm id="{7D692ADA-F954-42C4-8FA6-D8BF0396B1D7}"/>
                                            </p:graphicEl>
                                          </p:spTgt>
                                        </p:tgtEl>
                                        <p:attrNameLst>
                                          <p:attrName>style.visibility</p:attrName>
                                        </p:attrNameLst>
                                      </p:cBhvr>
                                      <p:to>
                                        <p:strVal val="visible"/>
                                      </p:to>
                                    </p:set>
                                    <p:anim calcmode="lin" valueType="num">
                                      <p:cBhvr>
                                        <p:cTn id="84" dur="1000" fill="hold"/>
                                        <p:tgtEl>
                                          <p:spTgt spid="6">
                                            <p:graphicEl>
                                              <a:dgm id="{7D692ADA-F954-42C4-8FA6-D8BF0396B1D7}"/>
                                            </p:graphicEl>
                                          </p:spTgt>
                                        </p:tgtEl>
                                        <p:attrNameLst>
                                          <p:attrName>ppt_w</p:attrName>
                                        </p:attrNameLst>
                                      </p:cBhvr>
                                      <p:tavLst>
                                        <p:tav tm="0">
                                          <p:val>
                                            <p:fltVal val="0"/>
                                          </p:val>
                                        </p:tav>
                                        <p:tav tm="100000">
                                          <p:val>
                                            <p:strVal val="#ppt_w"/>
                                          </p:val>
                                        </p:tav>
                                      </p:tavLst>
                                    </p:anim>
                                    <p:anim calcmode="lin" valueType="num">
                                      <p:cBhvr>
                                        <p:cTn id="85" dur="1000" fill="hold"/>
                                        <p:tgtEl>
                                          <p:spTgt spid="6">
                                            <p:graphicEl>
                                              <a:dgm id="{7D692ADA-F954-42C4-8FA6-D8BF0396B1D7}"/>
                                            </p:graphicEl>
                                          </p:spTgt>
                                        </p:tgtEl>
                                        <p:attrNameLst>
                                          <p:attrName>ppt_h</p:attrName>
                                        </p:attrNameLst>
                                      </p:cBhvr>
                                      <p:tavLst>
                                        <p:tav tm="0">
                                          <p:val>
                                            <p:fltVal val="0"/>
                                          </p:val>
                                        </p:tav>
                                        <p:tav tm="100000">
                                          <p:val>
                                            <p:strVal val="#ppt_h"/>
                                          </p:val>
                                        </p:tav>
                                      </p:tavLst>
                                    </p:anim>
                                    <p:animEffect transition="in" filter="fade">
                                      <p:cBhvr>
                                        <p:cTn id="86" dur="1000"/>
                                        <p:tgtEl>
                                          <p:spTgt spid="6">
                                            <p:graphicEl>
                                              <a:dgm id="{7D692ADA-F954-42C4-8FA6-D8BF0396B1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uiExpand="1">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0622" y="363915"/>
            <a:ext cx="11020096" cy="5016758"/>
          </a:xfrm>
          <a:prstGeom prst="rect">
            <a:avLst/>
          </a:prstGeom>
        </p:spPr>
        <p:txBody>
          <a:bodyPr wrap="square">
            <a:spAutoFit/>
          </a:bodyPr>
          <a:lstStyle/>
          <a:p>
            <a:pPr algn="ctr"/>
            <a:r>
              <a:rPr lang="ru-RU" sz="3200" b="1" i="1" u="sng" dirty="0">
                <a:solidFill>
                  <a:schemeClr val="accent4">
                    <a:lumMod val="20000"/>
                    <a:lumOff val="80000"/>
                  </a:schemeClr>
                </a:solidFill>
              </a:rPr>
              <a:t>Уважаемые депутаты и приглашенные</a:t>
            </a:r>
            <a:r>
              <a:rPr lang="ru-RU" sz="3200" b="1" i="1" u="sng" dirty="0" smtClean="0">
                <a:solidFill>
                  <a:schemeClr val="accent4">
                    <a:lumMod val="20000"/>
                    <a:lumOff val="80000"/>
                  </a:schemeClr>
                </a:solidFill>
              </a:rPr>
              <a:t>!</a:t>
            </a:r>
          </a:p>
          <a:p>
            <a:pPr algn="ctr"/>
            <a:endParaRPr lang="ru-RU" sz="3200" b="1" i="1" u="sng" dirty="0">
              <a:solidFill>
                <a:schemeClr val="accent4">
                  <a:lumMod val="20000"/>
                  <a:lumOff val="80000"/>
                </a:schemeClr>
              </a:solidFill>
            </a:endParaRPr>
          </a:p>
          <a:p>
            <a:pPr algn="just"/>
            <a:r>
              <a:rPr lang="ru-RU" sz="3200" dirty="0" smtClean="0">
                <a:solidFill>
                  <a:schemeClr val="bg1"/>
                </a:solidFill>
              </a:rPr>
              <a:t>          </a:t>
            </a:r>
            <a:r>
              <a:rPr lang="ru-RU" sz="2800" dirty="0" smtClean="0">
                <a:solidFill>
                  <a:schemeClr val="bg1"/>
                </a:solidFill>
              </a:rPr>
              <a:t>Мы </a:t>
            </a:r>
            <a:r>
              <a:rPr lang="ru-RU" sz="2800" dirty="0">
                <a:solidFill>
                  <a:schemeClr val="bg1"/>
                </a:solidFill>
              </a:rPr>
              <a:t>подвели итоги прошедшего года и ставим задачи на будущее. Наша главная задача — продолжить решение социальных проблем населения. В 2020 году администрация района продолжает уделять пристальное внимание эффективному распределению имеющихся финансовых ресурсов, обеспечению социальной стабильности, повышению качества и доступности муниципальных услуг, предоставляемых населению органами местного самоуправления всех уровней, повышению результативности принимаемых ими решений</a:t>
            </a:r>
            <a:r>
              <a:rPr lang="ru-RU" sz="2800" dirty="0" smtClean="0">
                <a:solidFill>
                  <a:schemeClr val="bg1"/>
                </a:solidFill>
              </a:rPr>
              <a:t>. </a:t>
            </a:r>
            <a:endParaRPr lang="ru-RU" sz="2800" dirty="0">
              <a:solidFill>
                <a:schemeClr val="bg1"/>
              </a:solidFill>
            </a:endParaRPr>
          </a:p>
        </p:txBody>
      </p:sp>
    </p:spTree>
    <p:extLst>
      <p:ext uri="{BB962C8B-B14F-4D97-AF65-F5344CB8AC3E}">
        <p14:creationId xmlns:p14="http://schemas.microsoft.com/office/powerpoint/2010/main" val="128897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descr="C:\Users\User\Desktop\MOD-23-0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2320" y="3267689"/>
            <a:ext cx="3828756" cy="3325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23" name="Picture 3" descr="C:\Users\User\Desktop\kisspng-united-states-strategy-innovation-organization-man-paving-construction-cliparts-5aacb588885c40.8027377215212681045585.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68" b="100000" l="0" r="100000"/>
                    </a14:imgEffect>
                  </a14:imgLayer>
                </a14:imgProps>
              </a:ext>
              <a:ext uri="{28A0092B-C50C-407E-A947-70E740481C1C}">
                <a14:useLocalDpi xmlns:a14="http://schemas.microsoft.com/office/drawing/2010/main" val="0"/>
              </a:ext>
            </a:extLst>
          </a:blip>
          <a:srcRect/>
          <a:stretch>
            <a:fillRect/>
          </a:stretch>
        </p:blipFill>
        <p:spPr bwMode="auto">
          <a:xfrm>
            <a:off x="0" y="-452496"/>
            <a:ext cx="2680138" cy="25335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20262" y="800579"/>
            <a:ext cx="10945832" cy="5509200"/>
          </a:xfrm>
          <a:prstGeom prst="rect">
            <a:avLst/>
          </a:prstGeom>
        </p:spPr>
        <p:txBody>
          <a:bodyPr wrap="square">
            <a:spAutoFit/>
          </a:bodyPr>
          <a:lstStyle/>
          <a:p>
            <a:pPr indent="450215" algn="just">
              <a:spcAft>
                <a:spcPts val="0"/>
              </a:spcAft>
            </a:pPr>
            <a:r>
              <a:rPr lang="ru-RU" sz="3200" b="1" dirty="0">
                <a:ln>
                  <a:solidFill>
                    <a:schemeClr val="bg1"/>
                  </a:solidFill>
                </a:ln>
                <a:solidFill>
                  <a:schemeClr val="bg1"/>
                </a:solidFill>
                <a:latin typeface="Times New Roman" panose="02020603050405020304" pitchFamily="18" charset="0"/>
                <a:ea typeface="Times New Roman" panose="02020603050405020304" pitchFamily="18" charset="0"/>
              </a:rPr>
              <a:t>Общая протяженность дорожной сети 44,07 км, из них протяженность дорог местного значения – 22,07 км, в том числе дорог с асфальтобетонным покрытием – </a:t>
            </a:r>
            <a:r>
              <a:rPr lang="ru-RU" sz="3200" b="1" dirty="0" smtClean="0">
                <a:ln>
                  <a:solidFill>
                    <a:schemeClr val="bg1"/>
                  </a:solidFill>
                </a:ln>
                <a:solidFill>
                  <a:schemeClr val="bg1"/>
                </a:solidFill>
                <a:latin typeface="Times New Roman" panose="02020603050405020304" pitchFamily="18" charset="0"/>
                <a:ea typeface="Times New Roman" panose="02020603050405020304" pitchFamily="18" charset="0"/>
              </a:rPr>
              <a:t>11,0 </a:t>
            </a:r>
            <a:r>
              <a:rPr lang="ru-RU" sz="3200" b="1" dirty="0">
                <a:ln>
                  <a:solidFill>
                    <a:schemeClr val="bg1"/>
                  </a:solidFill>
                </a:ln>
                <a:solidFill>
                  <a:schemeClr val="bg1"/>
                </a:solidFill>
                <a:latin typeface="Times New Roman" panose="02020603050405020304" pitchFamily="18" charset="0"/>
                <a:ea typeface="Times New Roman" panose="02020603050405020304" pitchFamily="18" charset="0"/>
              </a:rPr>
              <a:t>км. Все населенные пункты на территории поселения соединены дорогами, преимущественно с асфальтовым </a:t>
            </a:r>
            <a:r>
              <a:rPr lang="ru-RU" sz="3200" b="1" dirty="0" smtClean="0">
                <a:ln>
                  <a:solidFill>
                    <a:schemeClr val="bg1"/>
                  </a:solidFill>
                </a:ln>
                <a:solidFill>
                  <a:schemeClr val="bg1"/>
                </a:solidFill>
                <a:latin typeface="Times New Roman" panose="02020603050405020304" pitchFamily="18" charset="0"/>
                <a:ea typeface="Times New Roman" panose="02020603050405020304" pitchFamily="18" charset="0"/>
              </a:rPr>
              <a:t>покрытием.</a:t>
            </a:r>
          </a:p>
          <a:p>
            <a:pPr indent="450215" algn="just">
              <a:spcAft>
                <a:spcPts val="0"/>
              </a:spcAft>
            </a:pPr>
            <a:r>
              <a:rPr lang="ru-RU" sz="3200" b="1" dirty="0" smtClean="0">
                <a:ln>
                  <a:solidFill>
                    <a:schemeClr val="bg1"/>
                  </a:solidFill>
                </a:ln>
                <a:solidFill>
                  <a:schemeClr val="bg1"/>
                </a:solidFill>
                <a:latin typeface="Times New Roman" panose="02020603050405020304" pitchFamily="18" charset="0"/>
                <a:ea typeface="Times New Roman" panose="02020603050405020304" pitchFamily="18" charset="0"/>
              </a:rPr>
              <a:t>Протяженность </a:t>
            </a:r>
            <a:r>
              <a:rPr lang="ru-RU" sz="3200" b="1" dirty="0">
                <a:ln>
                  <a:solidFill>
                    <a:schemeClr val="bg1"/>
                  </a:solidFill>
                </a:ln>
                <a:solidFill>
                  <a:schemeClr val="bg1"/>
                </a:solidFill>
                <a:latin typeface="Times New Roman" panose="02020603050405020304" pitchFamily="18" charset="0"/>
                <a:ea typeface="Times New Roman" panose="02020603050405020304" pitchFamily="18" charset="0"/>
              </a:rPr>
              <a:t>уличного </a:t>
            </a:r>
            <a:r>
              <a:rPr lang="ru-RU" sz="3200" b="1" dirty="0" smtClean="0">
                <a:ln>
                  <a:solidFill>
                    <a:schemeClr val="bg1"/>
                  </a:solidFill>
                </a:ln>
                <a:solidFill>
                  <a:schemeClr val="bg1"/>
                </a:solidFill>
                <a:latin typeface="Times New Roman" panose="02020603050405020304" pitchFamily="18" charset="0"/>
                <a:ea typeface="Times New Roman" panose="02020603050405020304" pitchFamily="18" charset="0"/>
              </a:rPr>
              <a:t>освещения</a:t>
            </a:r>
          </a:p>
          <a:p>
            <a:pPr indent="450215" algn="just">
              <a:spcAft>
                <a:spcPts val="0"/>
              </a:spcAft>
            </a:pPr>
            <a:r>
              <a:rPr lang="ru-RU" sz="3200" b="1" dirty="0" smtClean="0">
                <a:ln>
                  <a:solidFill>
                    <a:schemeClr val="bg1"/>
                  </a:solidFill>
                </a:ln>
                <a:solidFill>
                  <a:schemeClr val="bg1"/>
                </a:solidFill>
                <a:latin typeface="Times New Roman" panose="02020603050405020304" pitchFamily="18" charset="0"/>
                <a:ea typeface="Times New Roman" panose="02020603050405020304" pitchFamily="18" charset="0"/>
              </a:rPr>
              <a:t> </a:t>
            </a:r>
            <a:r>
              <a:rPr lang="ru-RU" sz="3200" b="1" dirty="0">
                <a:ln>
                  <a:solidFill>
                    <a:schemeClr val="bg1"/>
                  </a:solidFill>
                </a:ln>
                <a:solidFill>
                  <a:schemeClr val="bg1"/>
                </a:solidFill>
                <a:latin typeface="Times New Roman" panose="02020603050405020304" pitchFamily="18" charset="0"/>
                <a:ea typeface="Times New Roman" panose="02020603050405020304" pitchFamily="18" charset="0"/>
              </a:rPr>
              <a:t>– 21,5 км.</a:t>
            </a:r>
          </a:p>
          <a:p>
            <a:pPr indent="450215" algn="just">
              <a:spcAft>
                <a:spcPts val="0"/>
              </a:spcAft>
            </a:pPr>
            <a:r>
              <a:rPr lang="ru-RU" sz="3200" b="1" dirty="0">
                <a:ln>
                  <a:solidFill>
                    <a:schemeClr val="bg1"/>
                  </a:solidFill>
                </a:ln>
                <a:solidFill>
                  <a:schemeClr val="bg1"/>
                </a:solidFill>
                <a:latin typeface="Times New Roman" panose="02020603050405020304" pitchFamily="18" charset="0"/>
                <a:ea typeface="Times New Roman" panose="02020603050405020304" pitchFamily="18" charset="0"/>
              </a:rPr>
              <a:t>Протяженность водопроводных </a:t>
            </a:r>
            <a:endParaRPr lang="ru-RU" sz="3200" b="1" dirty="0" smtClean="0">
              <a:ln>
                <a:solidFill>
                  <a:schemeClr val="bg1"/>
                </a:solidFill>
              </a:ln>
              <a:solidFill>
                <a:schemeClr val="bg1"/>
              </a:solidFill>
              <a:latin typeface="Times New Roman" panose="02020603050405020304" pitchFamily="18" charset="0"/>
              <a:ea typeface="Times New Roman" panose="02020603050405020304" pitchFamily="18" charset="0"/>
            </a:endParaRPr>
          </a:p>
          <a:p>
            <a:pPr indent="450215" algn="just">
              <a:spcAft>
                <a:spcPts val="0"/>
              </a:spcAft>
            </a:pPr>
            <a:r>
              <a:rPr lang="ru-RU" sz="3200" b="1" dirty="0" smtClean="0">
                <a:ln>
                  <a:solidFill>
                    <a:schemeClr val="bg1"/>
                  </a:solidFill>
                </a:ln>
                <a:solidFill>
                  <a:schemeClr val="bg1"/>
                </a:solidFill>
                <a:latin typeface="Times New Roman" panose="02020603050405020304" pitchFamily="18" charset="0"/>
                <a:ea typeface="Times New Roman" panose="02020603050405020304" pitchFamily="18" charset="0"/>
              </a:rPr>
              <a:t>сетей </a:t>
            </a:r>
            <a:r>
              <a:rPr lang="ru-RU" sz="3200" b="1" dirty="0">
                <a:ln>
                  <a:solidFill>
                    <a:schemeClr val="bg1"/>
                  </a:solidFill>
                </a:ln>
                <a:solidFill>
                  <a:schemeClr val="bg1"/>
                </a:solidFill>
                <a:latin typeface="Times New Roman" panose="02020603050405020304" pitchFamily="18" charset="0"/>
                <a:ea typeface="Times New Roman" panose="02020603050405020304" pitchFamily="18" charset="0"/>
              </a:rPr>
              <a:t>составляет 9,1 км, нуждается в </a:t>
            </a:r>
            <a:endParaRPr lang="ru-RU" sz="3200" b="1" dirty="0" smtClean="0">
              <a:ln>
                <a:solidFill>
                  <a:schemeClr val="bg1"/>
                </a:solidFill>
              </a:ln>
              <a:solidFill>
                <a:schemeClr val="bg1"/>
              </a:solidFill>
              <a:latin typeface="Times New Roman" panose="02020603050405020304" pitchFamily="18" charset="0"/>
              <a:ea typeface="Times New Roman" panose="02020603050405020304" pitchFamily="18" charset="0"/>
            </a:endParaRPr>
          </a:p>
          <a:p>
            <a:pPr indent="450215" algn="just">
              <a:spcAft>
                <a:spcPts val="0"/>
              </a:spcAft>
            </a:pPr>
            <a:r>
              <a:rPr lang="ru-RU" sz="3200" b="1" dirty="0" smtClean="0">
                <a:ln>
                  <a:solidFill>
                    <a:schemeClr val="bg1"/>
                  </a:solidFill>
                </a:ln>
                <a:solidFill>
                  <a:schemeClr val="bg1"/>
                </a:solidFill>
                <a:latin typeface="Times New Roman" panose="02020603050405020304" pitchFamily="18" charset="0"/>
                <a:ea typeface="Times New Roman" panose="02020603050405020304" pitchFamily="18" charset="0"/>
              </a:rPr>
              <a:t>замене </a:t>
            </a:r>
            <a:r>
              <a:rPr lang="ru-RU" sz="3200" b="1" dirty="0">
                <a:ln>
                  <a:solidFill>
                    <a:schemeClr val="bg1"/>
                  </a:solidFill>
                </a:ln>
                <a:solidFill>
                  <a:schemeClr val="bg1"/>
                </a:solidFill>
                <a:latin typeface="Times New Roman" panose="02020603050405020304" pitchFamily="18" charset="0"/>
                <a:ea typeface="Times New Roman" panose="02020603050405020304" pitchFamily="18" charset="0"/>
              </a:rPr>
              <a:t>7,4 км.</a:t>
            </a:r>
            <a:endParaRPr lang="ru-RU" sz="3200" b="1" dirty="0">
              <a:ln>
                <a:solidFill>
                  <a:schemeClr val="bg1"/>
                </a:solidFill>
              </a:ln>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62318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01881" y="1803853"/>
            <a:ext cx="11685319" cy="2585323"/>
          </a:xfrm>
          <a:prstGeom prst="rect">
            <a:avLst/>
          </a:prstGeom>
        </p:spPr>
        <p:txBody>
          <a:bodyPr wrap="square">
            <a:spAutoFit/>
          </a:bodyPr>
          <a:lstStyle/>
          <a:p>
            <a:pPr marL="457200" indent="450215" algn="ctr">
              <a:spcAft>
                <a:spcPts val="0"/>
              </a:spcAft>
            </a:pPr>
            <a:r>
              <a:rPr lang="ru-RU" sz="5400" b="1" dirty="0">
                <a:solidFill>
                  <a:schemeClr val="bg1"/>
                </a:solidFill>
                <a:latin typeface="Times New Roman" panose="02020603050405020304" pitchFamily="18" charset="0"/>
                <a:ea typeface="Times New Roman" panose="02020603050405020304" pitchFamily="18" charset="0"/>
              </a:rPr>
              <a:t>Спасибо всем</a:t>
            </a:r>
            <a:r>
              <a:rPr lang="ru-RU" sz="5400" b="1" dirty="0" smtClean="0">
                <a:solidFill>
                  <a:schemeClr val="bg1"/>
                </a:solidFill>
                <a:latin typeface="Times New Roman" panose="02020603050405020304" pitchFamily="18" charset="0"/>
                <a:ea typeface="Times New Roman" panose="02020603050405020304" pitchFamily="18" charset="0"/>
              </a:rPr>
              <a:t>!</a:t>
            </a:r>
          </a:p>
          <a:p>
            <a:pPr marL="457200" indent="450215" algn="ctr">
              <a:spcAft>
                <a:spcPts val="0"/>
              </a:spcAft>
            </a:pPr>
            <a:r>
              <a:rPr lang="ru-RU" sz="5400" b="1" dirty="0" smtClean="0">
                <a:solidFill>
                  <a:schemeClr val="bg1"/>
                </a:solidFill>
                <a:latin typeface="Times New Roman" panose="02020603050405020304" pitchFamily="18" charset="0"/>
                <a:ea typeface="Times New Roman" panose="02020603050405020304" pitchFamily="18" charset="0"/>
              </a:rPr>
              <a:t> Благодарим </a:t>
            </a:r>
            <a:r>
              <a:rPr lang="ru-RU" sz="5400" b="1" dirty="0">
                <a:solidFill>
                  <a:schemeClr val="bg1"/>
                </a:solidFill>
                <a:latin typeface="Times New Roman" panose="02020603050405020304" pitchFamily="18" charset="0"/>
                <a:ea typeface="Times New Roman" panose="02020603050405020304" pitchFamily="18" charset="0"/>
              </a:rPr>
              <a:t>вас за </a:t>
            </a:r>
            <a:r>
              <a:rPr lang="ru-RU" sz="5400" b="1" dirty="0" smtClean="0">
                <a:solidFill>
                  <a:schemeClr val="bg1"/>
                </a:solidFill>
                <a:latin typeface="Times New Roman" panose="02020603050405020304" pitchFamily="18" charset="0"/>
                <a:ea typeface="Times New Roman" panose="02020603050405020304" pitchFamily="18" charset="0"/>
              </a:rPr>
              <a:t>внимание!</a:t>
            </a:r>
            <a:endParaRPr lang="ru-RU" sz="5400" b="1" dirty="0">
              <a:solidFill>
                <a:schemeClr val="bg1"/>
              </a:solidFill>
              <a:latin typeface="Times New Roman" panose="02020603050405020304" pitchFamily="18" charset="0"/>
              <a:ea typeface="Times New Roman" panose="02020603050405020304" pitchFamily="18" charset="0"/>
            </a:endParaRPr>
          </a:p>
          <a:p>
            <a:pPr marR="12555220" indent="450215" algn="ctr">
              <a:spcAft>
                <a:spcPts val="0"/>
              </a:spcAft>
              <a:tabLst>
                <a:tab pos="-180340" algn="l"/>
              </a:tabLst>
            </a:pPr>
            <a:r>
              <a:rPr lang="ru-RU" sz="5400" dirty="0">
                <a:latin typeface="Times New Roman" panose="02020603050405020304" pitchFamily="18" charset="0"/>
                <a:ea typeface="Times New Roman" panose="02020603050405020304" pitchFamily="18" charset="0"/>
              </a:rPr>
              <a:t> </a:t>
            </a:r>
            <a:endParaRPr lang="ru-RU" sz="5400" dirty="0">
              <a:effectLst/>
              <a:latin typeface="Courier New" panose="02070309020205020404" pitchFamily="49" charset="0"/>
              <a:ea typeface="Times New Roman" panose="02020603050405020304" pitchFamily="18" charset="0"/>
            </a:endParaRPr>
          </a:p>
        </p:txBody>
      </p:sp>
    </p:spTree>
    <p:extLst>
      <p:ext uri="{BB962C8B-B14F-4D97-AF65-F5344CB8AC3E}">
        <p14:creationId xmlns:p14="http://schemas.microsoft.com/office/powerpoint/2010/main" val="4033162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0" y="284550"/>
            <a:ext cx="11910950" cy="3293209"/>
          </a:xfrm>
          <a:prstGeom prst="rect">
            <a:avLst/>
          </a:prstGeom>
        </p:spPr>
        <p:txBody>
          <a:bodyPr wrap="square">
            <a:spAutoFit/>
          </a:bodyPr>
          <a:lstStyle/>
          <a:p>
            <a:pPr marL="457200" indent="450215" algn="ctr">
              <a:spcAft>
                <a:spcPts val="0"/>
              </a:spcAft>
            </a:pP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Создание </a:t>
            </a:r>
            <a:r>
              <a:rPr lang="ru-RU" sz="3200" b="1" i="1" u="sng" dirty="0">
                <a:solidFill>
                  <a:schemeClr val="accent4">
                    <a:lumMod val="40000"/>
                    <a:lumOff val="60000"/>
                  </a:schemeClr>
                </a:solidFill>
                <a:latin typeface="Times New Roman" panose="02020603050405020304" pitchFamily="18" charset="0"/>
                <a:ea typeface="Times New Roman" panose="02020603050405020304" pitchFamily="18" charset="0"/>
              </a:rPr>
              <a:t>условий для развития малого и среднего </a:t>
            </a:r>
            <a:r>
              <a:rPr lang="ru-RU" sz="3200" b="1" i="1" u="sng" dirty="0" smtClean="0">
                <a:solidFill>
                  <a:schemeClr val="accent4">
                    <a:lumMod val="40000"/>
                    <a:lumOff val="60000"/>
                  </a:schemeClr>
                </a:solidFill>
                <a:latin typeface="Times New Roman" panose="02020603050405020304" pitchFamily="18" charset="0"/>
                <a:ea typeface="Times New Roman" panose="02020603050405020304" pitchFamily="18" charset="0"/>
              </a:rPr>
              <a:t>предпринимательства</a:t>
            </a:r>
          </a:p>
          <a:p>
            <a:pPr marL="457200" indent="450215" algn="just">
              <a:spcAft>
                <a:spcPts val="0"/>
              </a:spcAft>
            </a:pPr>
            <a:endParaRPr lang="ru-RU" sz="2400" dirty="0">
              <a:solidFill>
                <a:schemeClr val="bg1"/>
              </a:solidFill>
              <a:latin typeface="Times New Roman" panose="02020603050405020304" pitchFamily="18" charset="0"/>
              <a:ea typeface="Times New Roman" panose="02020603050405020304" pitchFamily="18" charset="0"/>
            </a:endParaRPr>
          </a:p>
          <a:p>
            <a:pPr marL="457200" indent="450215" algn="just">
              <a:spcAft>
                <a:spcPts val="0"/>
              </a:spcAft>
            </a:pPr>
            <a:r>
              <a:rPr lang="ru-RU" sz="2400" dirty="0">
                <a:solidFill>
                  <a:schemeClr val="bg1"/>
                </a:solidFill>
                <a:latin typeface="Times New Roman" panose="02020603050405020304" pitchFamily="18" charset="0"/>
                <a:ea typeface="Times New Roman" panose="02020603050405020304" pitchFamily="18" charset="0"/>
              </a:rPr>
              <a:t>На территории успешно осуществляют свою деятельность сельхозпредприятие СХА (колхоз) «Радуга», предприятия пищевой отрасли ООО «</a:t>
            </a:r>
            <a:r>
              <a:rPr lang="ru-RU" sz="2400" dirty="0" err="1">
                <a:solidFill>
                  <a:schemeClr val="bg1"/>
                </a:solidFill>
                <a:latin typeface="Times New Roman" panose="02020603050405020304" pitchFamily="18" charset="0"/>
                <a:ea typeface="Times New Roman" panose="02020603050405020304" pitchFamily="18" charset="0"/>
              </a:rPr>
              <a:t>Молзавод</a:t>
            </a:r>
            <a:r>
              <a:rPr lang="ru-RU" sz="2400" dirty="0">
                <a:solidFill>
                  <a:schemeClr val="bg1"/>
                </a:solidFill>
                <a:latin typeface="Times New Roman" panose="02020603050405020304" pitchFamily="18" charset="0"/>
                <a:ea typeface="Times New Roman" panose="02020603050405020304" pitchFamily="18" charset="0"/>
              </a:rPr>
              <a:t> Новый» и ИП Кравченко «</a:t>
            </a:r>
            <a:r>
              <a:rPr lang="ru-RU" sz="2400" dirty="0" err="1">
                <a:solidFill>
                  <a:schemeClr val="bg1"/>
                </a:solidFill>
                <a:latin typeface="Times New Roman" panose="02020603050405020304" pitchFamily="18" charset="0"/>
                <a:ea typeface="Times New Roman" panose="02020603050405020304" pitchFamily="18" charset="0"/>
              </a:rPr>
              <a:t>Молзавод</a:t>
            </a:r>
            <a:r>
              <a:rPr lang="ru-RU" sz="2400" dirty="0">
                <a:solidFill>
                  <a:schemeClr val="bg1"/>
                </a:solidFill>
                <a:latin typeface="Times New Roman" panose="02020603050405020304" pitchFamily="18" charset="0"/>
                <a:ea typeface="Times New Roman" panose="02020603050405020304" pitchFamily="18" charset="0"/>
              </a:rPr>
              <a:t> «КАСКАД», по услугам водоснабжения </a:t>
            </a:r>
            <a:r>
              <a:rPr lang="ru-RU" sz="2400" dirty="0" smtClean="0">
                <a:solidFill>
                  <a:schemeClr val="bg1"/>
                </a:solidFill>
                <a:latin typeface="Times New Roman" panose="02020603050405020304" pitchFamily="18" charset="0"/>
                <a:ea typeface="Times New Roman" panose="02020603050405020304" pitchFamily="18" charset="0"/>
              </a:rPr>
              <a:t>–ИП </a:t>
            </a:r>
            <a:r>
              <a:rPr lang="ru-RU" sz="2400" dirty="0" err="1" smtClean="0">
                <a:solidFill>
                  <a:schemeClr val="bg1"/>
                </a:solidFill>
                <a:latin typeface="Times New Roman" panose="02020603050405020304" pitchFamily="18" charset="0"/>
                <a:ea typeface="Times New Roman" panose="02020603050405020304" pitchFamily="18" charset="0"/>
              </a:rPr>
              <a:t>Рябичко</a:t>
            </a:r>
            <a:r>
              <a:rPr lang="ru-RU" sz="2400" dirty="0" smtClean="0">
                <a:solidFill>
                  <a:schemeClr val="bg1"/>
                </a:solidFill>
                <a:latin typeface="Times New Roman" panose="02020603050405020304" pitchFamily="18" charset="0"/>
                <a:ea typeface="Times New Roman" panose="02020603050405020304" pitchFamily="18" charset="0"/>
              </a:rPr>
              <a:t> Д.С</a:t>
            </a:r>
            <a:r>
              <a:rPr lang="ru-RU" sz="2400" dirty="0">
                <a:solidFill>
                  <a:schemeClr val="bg1"/>
                </a:solidFill>
                <a:latin typeface="Times New Roman" panose="02020603050405020304" pitchFamily="18" charset="0"/>
                <a:ea typeface="Times New Roman" panose="02020603050405020304" pitchFamily="18" charset="0"/>
              </a:rPr>
              <a:t>., 35 КФХ. В рамках своих полномочий администрация сельского поселения содействует их деятельности.</a:t>
            </a:r>
            <a:endParaRPr lang="ru-RU" sz="2400" dirty="0">
              <a:solidFill>
                <a:schemeClr val="bg1"/>
              </a:solidFill>
              <a:effectLst/>
              <a:latin typeface="Times New Roman" panose="02020603050405020304" pitchFamily="18" charset="0"/>
              <a:ea typeface="Times New Roman" panose="02020603050405020304" pitchFamily="18" charset="0"/>
            </a:endParaRPr>
          </a:p>
        </p:txBody>
      </p:sp>
      <p:pic>
        <p:nvPicPr>
          <p:cNvPr id="19458" name="Picture 2" descr="C:\Users\User\Desktop\IMG-20200129-WA0001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5534" y="3561712"/>
            <a:ext cx="3621446" cy="3107102"/>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User\Desktop\IMG-20200129-WA0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731" y="3577760"/>
            <a:ext cx="3594538" cy="309105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User\Desktop\IMG-20200129-WA0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393" y="3577760"/>
            <a:ext cx="3640082" cy="3091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870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9460"/>
                                        </p:tgtEl>
                                        <p:attrNameLst>
                                          <p:attrName>style.visibility</p:attrName>
                                        </p:attrNameLst>
                                      </p:cBhvr>
                                      <p:to>
                                        <p:strVal val="visible"/>
                                      </p:to>
                                    </p:set>
                                    <p:anim calcmode="lin" valueType="num">
                                      <p:cBhvr additive="base">
                                        <p:cTn id="12" dur="500" fill="hold"/>
                                        <p:tgtEl>
                                          <p:spTgt spid="19460"/>
                                        </p:tgtEl>
                                        <p:attrNameLst>
                                          <p:attrName>ppt_x</p:attrName>
                                        </p:attrNameLst>
                                      </p:cBhvr>
                                      <p:tavLst>
                                        <p:tav tm="0">
                                          <p:val>
                                            <p:strVal val="#ppt_x"/>
                                          </p:val>
                                        </p:tav>
                                        <p:tav tm="100000">
                                          <p:val>
                                            <p:strVal val="#ppt_x"/>
                                          </p:val>
                                        </p:tav>
                                      </p:tavLst>
                                    </p:anim>
                                    <p:anim calcmode="lin" valueType="num">
                                      <p:cBhvr additive="base">
                                        <p:cTn id="13" dur="500" fill="hold"/>
                                        <p:tgtEl>
                                          <p:spTgt spid="1946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458"/>
                                        </p:tgtEl>
                                        <p:attrNameLst>
                                          <p:attrName>style.visibility</p:attrName>
                                        </p:attrNameLst>
                                      </p:cBhvr>
                                      <p:to>
                                        <p:strVal val="visible"/>
                                      </p:to>
                                    </p:set>
                                    <p:anim calcmode="lin" valueType="num">
                                      <p:cBhvr additive="base">
                                        <p:cTn id="17" dur="500" fill="hold"/>
                                        <p:tgtEl>
                                          <p:spTgt spid="19458"/>
                                        </p:tgtEl>
                                        <p:attrNameLst>
                                          <p:attrName>ppt_x</p:attrName>
                                        </p:attrNameLst>
                                      </p:cBhvr>
                                      <p:tavLst>
                                        <p:tav tm="0">
                                          <p:val>
                                            <p:strVal val="#ppt_x"/>
                                          </p:val>
                                        </p:tav>
                                        <p:tav tm="100000">
                                          <p:val>
                                            <p:strVal val="#ppt_x"/>
                                          </p:val>
                                        </p:tav>
                                      </p:tavLst>
                                    </p:anim>
                                    <p:anim calcmode="lin" valueType="num">
                                      <p:cBhvr additive="base">
                                        <p:cTn id="1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87842" y="0"/>
            <a:ext cx="12194117" cy="1143000"/>
          </a:xfrm>
        </p:spPr>
        <p:txBody>
          <a:bodyPr>
            <a:normAutofit fontScale="90000"/>
          </a:bodyPr>
          <a:lstStyle/>
          <a:p>
            <a:r>
              <a:rPr lang="ru-RU" sz="3200" b="1" i="1" dirty="0" smtClean="0">
                <a:solidFill>
                  <a:schemeClr val="accent4">
                    <a:lumMod val="40000"/>
                    <a:lumOff val="60000"/>
                  </a:schemeClr>
                </a:solidFill>
                <a:latin typeface="Arial" charset="0"/>
                <a:cs typeface="Arial" charset="0"/>
              </a:rPr>
              <a:t>   Совет депутатов МО «Айрюмовское сельское поселение»</a:t>
            </a:r>
            <a:r>
              <a:rPr lang="ru-RU" sz="2800" b="1" dirty="0" smtClean="0">
                <a:solidFill>
                  <a:srgbClr val="06621E"/>
                </a:solidFill>
                <a:latin typeface="Arial" charset="0"/>
                <a:cs typeface="Arial" charset="0"/>
              </a:rPr>
              <a:t/>
            </a:r>
            <a:br>
              <a:rPr lang="ru-RU" sz="2800" b="1" dirty="0" smtClean="0">
                <a:solidFill>
                  <a:srgbClr val="06621E"/>
                </a:solidFill>
                <a:latin typeface="Arial" charset="0"/>
                <a:cs typeface="Arial" charset="0"/>
              </a:rPr>
            </a:br>
            <a:endParaRPr lang="ru-RU" sz="2800" b="1" dirty="0" smtClean="0">
              <a:solidFill>
                <a:srgbClr val="06621E"/>
              </a:solidFill>
              <a:latin typeface="Arial" charset="0"/>
              <a:cs typeface="Arial" charset="0"/>
            </a:endParaRPr>
          </a:p>
        </p:txBody>
      </p:sp>
      <p:sp>
        <p:nvSpPr>
          <p:cNvPr id="7" name="Заголовок 1"/>
          <p:cNvSpPr txBox="1">
            <a:spLocks/>
          </p:cNvSpPr>
          <p:nvPr/>
        </p:nvSpPr>
        <p:spPr>
          <a:xfrm>
            <a:off x="256606" y="5602453"/>
            <a:ext cx="11696700" cy="1508125"/>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800" dirty="0" smtClean="0">
                <a:solidFill>
                  <a:schemeClr val="bg1"/>
                </a:solidFill>
                <a:latin typeface="Arial" panose="020B0604020202020204" pitchFamily="34" charset="0"/>
                <a:cs typeface="Arial" panose="020B0604020202020204" pitchFamily="34" charset="0"/>
              </a:rPr>
              <a:t>Проведено 10 заседаний Совета депутатов</a:t>
            </a:r>
          </a:p>
          <a:p>
            <a:pPr>
              <a:defRPr/>
            </a:pPr>
            <a:r>
              <a:rPr lang="ru-RU" sz="2800" dirty="0" smtClean="0">
                <a:solidFill>
                  <a:schemeClr val="bg1"/>
                </a:solidFill>
                <a:latin typeface="Arial" panose="020B0604020202020204" pitchFamily="34" charset="0"/>
                <a:cs typeface="Arial" panose="020B0604020202020204" pitchFamily="34" charset="0"/>
              </a:rPr>
              <a:t>Принято 47 муниципальных нормативно-правовых актов</a:t>
            </a:r>
          </a:p>
          <a:p>
            <a:pPr>
              <a:defRPr/>
            </a:pPr>
            <a:r>
              <a:rPr lang="ru-RU" sz="2800" dirty="0" smtClean="0">
                <a:solidFill>
                  <a:schemeClr val="bg1"/>
                </a:solidFill>
                <a:latin typeface="Arial" panose="020B0604020202020204" pitchFamily="34" charset="0"/>
                <a:cs typeface="Arial" panose="020B0604020202020204" pitchFamily="34" charset="0"/>
              </a:rPr>
              <a:t>Издано </a:t>
            </a:r>
            <a:r>
              <a:rPr lang="ru-RU" sz="2800" dirty="0">
                <a:solidFill>
                  <a:schemeClr val="bg1"/>
                </a:solidFill>
                <a:latin typeface="Arial" panose="020B0604020202020204" pitchFamily="34" charset="0"/>
                <a:cs typeface="Arial" panose="020B0604020202020204" pitchFamily="34" charset="0"/>
              </a:rPr>
              <a:t>92 </a:t>
            </a:r>
            <a:r>
              <a:rPr lang="ru-RU" sz="2800" dirty="0" smtClean="0">
                <a:solidFill>
                  <a:schemeClr val="bg1"/>
                </a:solidFill>
                <a:latin typeface="Arial" panose="020B0604020202020204" pitchFamily="34" charset="0"/>
                <a:cs typeface="Arial" panose="020B0604020202020204" pitchFamily="34" charset="0"/>
              </a:rPr>
              <a:t>постановления </a:t>
            </a:r>
            <a:r>
              <a:rPr lang="ru-RU" sz="2800" dirty="0">
                <a:solidFill>
                  <a:schemeClr val="bg1"/>
                </a:solidFill>
                <a:latin typeface="Arial" panose="020B0604020202020204" pitchFamily="34" charset="0"/>
                <a:cs typeface="Arial" panose="020B0604020202020204" pitchFamily="34" charset="0"/>
              </a:rPr>
              <a:t>и 81 </a:t>
            </a:r>
            <a:r>
              <a:rPr lang="ru-RU" sz="2800" dirty="0" smtClean="0">
                <a:solidFill>
                  <a:schemeClr val="bg1"/>
                </a:solidFill>
                <a:latin typeface="Arial" panose="020B0604020202020204" pitchFamily="34" charset="0"/>
                <a:cs typeface="Arial" panose="020B0604020202020204" pitchFamily="34" charset="0"/>
              </a:rPr>
              <a:t>распоряжение. </a:t>
            </a:r>
            <a:r>
              <a:rPr lang="ru-RU" sz="2800" dirty="0">
                <a:solidFill>
                  <a:schemeClr val="bg1"/>
                </a:solidFill>
                <a:latin typeface="Arial" panose="020B0604020202020204" pitchFamily="34" charset="0"/>
                <a:cs typeface="Arial" panose="020B0604020202020204" pitchFamily="34" charset="0"/>
              </a:rPr>
              <a:t>Выдано 1710 справок. </a:t>
            </a:r>
          </a:p>
          <a:p>
            <a:pPr>
              <a:defRPr/>
            </a:pPr>
            <a:endParaRPr lang="ru-RU" sz="2800"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749972" y="747060"/>
            <a:ext cx="8489251" cy="892552"/>
          </a:xfrm>
          <a:prstGeom prst="rect">
            <a:avLst/>
          </a:prstGeom>
          <a:noFill/>
        </p:spPr>
        <p:txBody>
          <a:bodyPr wrap="square" rtlCol="0">
            <a:spAutoFit/>
          </a:bodyPr>
          <a:lstStyle/>
          <a:p>
            <a:r>
              <a:rPr lang="ru-RU" sz="2800" dirty="0" smtClean="0">
                <a:solidFill>
                  <a:schemeClr val="bg1">
                    <a:lumMod val="95000"/>
                  </a:schemeClr>
                </a:solidFill>
              </a:rPr>
              <a:t>Состав СНД МО «Айрюмовского сельское поселения:</a:t>
            </a:r>
          </a:p>
          <a:p>
            <a:endParaRPr lang="ru-RU" sz="2400" dirty="0">
              <a:solidFill>
                <a:schemeClr val="bg1">
                  <a:lumMod val="95000"/>
                </a:schemeClr>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692124308"/>
              </p:ext>
            </p:extLst>
          </p:nvPr>
        </p:nvGraphicFramePr>
        <p:xfrm>
          <a:off x="571259" y="1220024"/>
          <a:ext cx="11067393" cy="4119945"/>
        </p:xfrm>
        <a:graphic>
          <a:graphicData uri="http://schemas.openxmlformats.org/drawingml/2006/table">
            <a:tbl>
              <a:tblPr firstRow="1" firstCol="1" bandRow="1">
                <a:tableStyleId>{5C22544A-7EE6-4342-B048-85BDC9FD1C3A}</a:tableStyleId>
              </a:tblPr>
              <a:tblGrid>
                <a:gridCol w="3287039"/>
                <a:gridCol w="7780354"/>
              </a:tblGrid>
              <a:tr h="407692">
                <a:tc>
                  <a:txBody>
                    <a:bodyPr/>
                    <a:lstStyle/>
                    <a:p>
                      <a:pPr algn="just">
                        <a:spcAft>
                          <a:spcPts val="0"/>
                        </a:spcAft>
                      </a:pPr>
                      <a:r>
                        <a:rPr lang="ru-RU" sz="2400" dirty="0" err="1">
                          <a:effectLst/>
                        </a:rPr>
                        <a:t>Баштовая</a:t>
                      </a:r>
                      <a:r>
                        <a:rPr lang="ru-RU" sz="2400" dirty="0">
                          <a:effectLst/>
                        </a:rPr>
                        <a:t> </a:t>
                      </a:r>
                      <a:r>
                        <a:rPr lang="ru-RU" sz="2400" dirty="0" smtClean="0">
                          <a:effectLst/>
                        </a:rPr>
                        <a:t>И.В.</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b="0" dirty="0">
                          <a:solidFill>
                            <a:schemeClr val="tx1"/>
                          </a:solidFill>
                          <a:effectLst/>
                        </a:rPr>
                        <a:t>Депутат СНД МО «Айрюмовское сельское поселение»  </a:t>
                      </a:r>
                      <a:endParaRPr lang="ru-RU" sz="2400" b="0" dirty="0">
                        <a:solidFill>
                          <a:schemeClr val="tx1"/>
                        </a:solidFill>
                        <a:effectLst/>
                        <a:latin typeface="Times New Roman"/>
                        <a:ea typeface="Times New Roman"/>
                      </a:endParaRPr>
                    </a:p>
                  </a:txBody>
                  <a:tcPr marL="68580" marR="68580" marT="0" marB="0">
                    <a:solidFill>
                      <a:schemeClr val="bg1">
                        <a:lumMod val="95000"/>
                      </a:schemeClr>
                    </a:solidFill>
                  </a:tcPr>
                </a:tc>
              </a:tr>
              <a:tr h="0">
                <a:tc>
                  <a:txBody>
                    <a:bodyPr/>
                    <a:lstStyle/>
                    <a:p>
                      <a:pPr algn="just">
                        <a:spcAft>
                          <a:spcPts val="0"/>
                        </a:spcAft>
                      </a:pPr>
                      <a:r>
                        <a:rPr lang="ru-RU" sz="2400" dirty="0">
                          <a:effectLst/>
                        </a:rPr>
                        <a:t>Бугай </a:t>
                      </a:r>
                      <a:r>
                        <a:rPr lang="ru-RU" sz="2400" dirty="0" smtClean="0">
                          <a:effectLst/>
                        </a:rPr>
                        <a:t>Э.Ф.</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a:effectLst/>
                        </a:rPr>
                        <a:t>Депутат СНД МО «Айрюмовское сельское поселение»  </a:t>
                      </a:r>
                      <a:endParaRPr lang="ru-RU" sz="2400">
                        <a:effectLst/>
                        <a:latin typeface="Times New Roman"/>
                        <a:ea typeface="Times New Roman"/>
                      </a:endParaRPr>
                    </a:p>
                  </a:txBody>
                  <a:tcPr marL="68580" marR="68580" marT="0" marB="0"/>
                </a:tc>
              </a:tr>
              <a:tr h="0">
                <a:tc>
                  <a:txBody>
                    <a:bodyPr/>
                    <a:lstStyle/>
                    <a:p>
                      <a:pPr algn="just">
                        <a:spcAft>
                          <a:spcPts val="0"/>
                        </a:spcAft>
                      </a:pPr>
                      <a:r>
                        <a:rPr lang="ru-RU" sz="2400" dirty="0" err="1" smtClean="0">
                          <a:effectLst/>
                        </a:rPr>
                        <a:t>ДивулинР.М</a:t>
                      </a:r>
                      <a:r>
                        <a:rPr lang="ru-RU" sz="2400" dirty="0" smtClean="0">
                          <a:effectLst/>
                        </a:rPr>
                        <a:t>.</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a:effectLst/>
                        </a:rPr>
                        <a:t>Депутат СНД МО «Айрюмовское сельское поселение»  </a:t>
                      </a:r>
                      <a:endParaRPr lang="ru-RU" sz="2400">
                        <a:effectLst/>
                        <a:latin typeface="Times New Roman"/>
                        <a:ea typeface="Times New Roman"/>
                      </a:endParaRPr>
                    </a:p>
                  </a:txBody>
                  <a:tcPr marL="68580" marR="68580" marT="0" marB="0"/>
                </a:tc>
              </a:tr>
              <a:tr h="0">
                <a:tc>
                  <a:txBody>
                    <a:bodyPr/>
                    <a:lstStyle/>
                    <a:p>
                      <a:pPr algn="just">
                        <a:spcAft>
                          <a:spcPts val="0"/>
                        </a:spcAft>
                      </a:pPr>
                      <a:r>
                        <a:rPr lang="ru-RU" sz="2400" dirty="0">
                          <a:effectLst/>
                        </a:rPr>
                        <a:t>Колесникова </a:t>
                      </a:r>
                      <a:r>
                        <a:rPr lang="ru-RU" sz="2400" dirty="0" smtClean="0">
                          <a:effectLst/>
                        </a:rPr>
                        <a:t>Н.А.</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a:effectLst/>
                        </a:rPr>
                        <a:t>Депутат СНД МО «Айрюмовское сельское поселение»  </a:t>
                      </a:r>
                      <a:endParaRPr lang="ru-RU" sz="2400">
                        <a:effectLst/>
                        <a:latin typeface="Times New Roman"/>
                        <a:ea typeface="Times New Roman"/>
                      </a:endParaRPr>
                    </a:p>
                  </a:txBody>
                  <a:tcPr marL="68580" marR="68580" marT="0" marB="0"/>
                </a:tc>
              </a:tr>
              <a:tr h="0">
                <a:tc>
                  <a:txBody>
                    <a:bodyPr/>
                    <a:lstStyle/>
                    <a:p>
                      <a:pPr algn="just">
                        <a:spcAft>
                          <a:spcPts val="0"/>
                        </a:spcAft>
                      </a:pPr>
                      <a:r>
                        <a:rPr lang="ru-RU" sz="2400" dirty="0" err="1">
                          <a:effectLst/>
                        </a:rPr>
                        <a:t>Нелинев</a:t>
                      </a:r>
                      <a:r>
                        <a:rPr lang="ru-RU" sz="2400" dirty="0">
                          <a:effectLst/>
                        </a:rPr>
                        <a:t> </a:t>
                      </a:r>
                      <a:r>
                        <a:rPr lang="ru-RU" sz="2400" dirty="0" smtClean="0">
                          <a:effectLst/>
                        </a:rPr>
                        <a:t>С.А.</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a:effectLst/>
                        </a:rPr>
                        <a:t>Депутат СНД МО «Айрюмовское сельское поселение»  </a:t>
                      </a:r>
                      <a:endParaRPr lang="ru-RU" sz="2400">
                        <a:effectLst/>
                        <a:latin typeface="Times New Roman"/>
                        <a:ea typeface="Times New Roman"/>
                      </a:endParaRPr>
                    </a:p>
                  </a:txBody>
                  <a:tcPr marL="68580" marR="68580" marT="0" marB="0"/>
                </a:tc>
              </a:tr>
              <a:tr h="420413">
                <a:tc>
                  <a:txBody>
                    <a:bodyPr/>
                    <a:lstStyle/>
                    <a:p>
                      <a:pPr algn="just">
                        <a:spcAft>
                          <a:spcPts val="0"/>
                        </a:spcAft>
                      </a:pPr>
                      <a:r>
                        <a:rPr lang="ru-RU" sz="2400" dirty="0">
                          <a:effectLst/>
                        </a:rPr>
                        <a:t>Поплавков </a:t>
                      </a:r>
                      <a:r>
                        <a:rPr lang="ru-RU" sz="2400" dirty="0" smtClean="0">
                          <a:effectLst/>
                        </a:rPr>
                        <a:t>А.Г.</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dirty="0">
                          <a:effectLst/>
                        </a:rPr>
                        <a:t>Депутат СНД МО «Айрюмовское сельское поселение»  </a:t>
                      </a:r>
                      <a:endParaRPr lang="ru-RU" sz="2400" dirty="0">
                        <a:effectLst/>
                        <a:latin typeface="Times New Roman"/>
                        <a:ea typeface="Times New Roman"/>
                      </a:endParaRPr>
                    </a:p>
                  </a:txBody>
                  <a:tcPr marL="68580" marR="68580" marT="0" marB="0"/>
                </a:tc>
              </a:tr>
              <a:tr h="0">
                <a:tc>
                  <a:txBody>
                    <a:bodyPr/>
                    <a:lstStyle/>
                    <a:p>
                      <a:pPr algn="just">
                        <a:spcAft>
                          <a:spcPts val="0"/>
                        </a:spcAft>
                      </a:pPr>
                      <a:r>
                        <a:rPr lang="ru-RU" sz="2400" dirty="0">
                          <a:effectLst/>
                        </a:rPr>
                        <a:t>Прохода </a:t>
                      </a:r>
                      <a:r>
                        <a:rPr lang="ru-RU" sz="2400" dirty="0" smtClean="0">
                          <a:effectLst/>
                        </a:rPr>
                        <a:t>Н.Г.</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a:effectLst/>
                        </a:rPr>
                        <a:t>Депутат СНД МО «Айрюмовское сельское поселение»  </a:t>
                      </a:r>
                      <a:endParaRPr lang="ru-RU" sz="2400">
                        <a:effectLst/>
                        <a:latin typeface="Times New Roman"/>
                        <a:ea typeface="Times New Roman"/>
                      </a:endParaRPr>
                    </a:p>
                  </a:txBody>
                  <a:tcPr marL="68580" marR="68580" marT="0" marB="0"/>
                </a:tc>
              </a:tr>
              <a:tr h="0">
                <a:tc>
                  <a:txBody>
                    <a:bodyPr/>
                    <a:lstStyle/>
                    <a:p>
                      <a:pPr algn="just">
                        <a:spcAft>
                          <a:spcPts val="0"/>
                        </a:spcAft>
                      </a:pPr>
                      <a:r>
                        <a:rPr lang="ru-RU" sz="2400" dirty="0" err="1">
                          <a:effectLst/>
                        </a:rPr>
                        <a:t>Ручьева</a:t>
                      </a:r>
                      <a:r>
                        <a:rPr lang="ru-RU" sz="2400" dirty="0">
                          <a:effectLst/>
                        </a:rPr>
                        <a:t> </a:t>
                      </a:r>
                      <a:r>
                        <a:rPr lang="ru-RU" sz="2400" dirty="0" smtClean="0">
                          <a:effectLst/>
                        </a:rPr>
                        <a:t>О.Ю.</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a:effectLst/>
                        </a:rPr>
                        <a:t>Депутат СНД МО «Айрюмовское сельское поселение»  </a:t>
                      </a:r>
                      <a:endParaRPr lang="ru-RU" sz="2400">
                        <a:effectLst/>
                        <a:latin typeface="Times New Roman"/>
                        <a:ea typeface="Times New Roman"/>
                      </a:endParaRPr>
                    </a:p>
                  </a:txBody>
                  <a:tcPr marL="68580" marR="68580" marT="0" marB="0"/>
                </a:tc>
              </a:tr>
              <a:tr h="0">
                <a:tc>
                  <a:txBody>
                    <a:bodyPr/>
                    <a:lstStyle/>
                    <a:p>
                      <a:pPr algn="just">
                        <a:spcAft>
                          <a:spcPts val="0"/>
                        </a:spcAft>
                      </a:pPr>
                      <a:r>
                        <a:rPr lang="ru-RU" sz="2400" dirty="0">
                          <a:effectLst/>
                        </a:rPr>
                        <a:t>Сапунова </a:t>
                      </a:r>
                      <a:r>
                        <a:rPr lang="ru-RU" sz="2400" dirty="0" smtClean="0">
                          <a:effectLst/>
                        </a:rPr>
                        <a:t>В.А.</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a:effectLst/>
                        </a:rPr>
                        <a:t>Депутат СНД МО «Айрюмовское сельское поселение»  </a:t>
                      </a:r>
                      <a:endParaRPr lang="ru-RU" sz="2400">
                        <a:effectLst/>
                        <a:latin typeface="Times New Roman"/>
                        <a:ea typeface="Times New Roman"/>
                      </a:endParaRPr>
                    </a:p>
                  </a:txBody>
                  <a:tcPr marL="68580" marR="68580" marT="0" marB="0"/>
                </a:tc>
              </a:tr>
              <a:tr h="0">
                <a:tc>
                  <a:txBody>
                    <a:bodyPr/>
                    <a:lstStyle/>
                    <a:p>
                      <a:pPr algn="just">
                        <a:spcAft>
                          <a:spcPts val="0"/>
                        </a:spcAft>
                      </a:pPr>
                      <a:r>
                        <a:rPr lang="ru-RU" sz="2400" dirty="0">
                          <a:effectLst/>
                        </a:rPr>
                        <a:t>Суханов </a:t>
                      </a:r>
                      <a:r>
                        <a:rPr lang="ru-RU" sz="2400" dirty="0" smtClean="0">
                          <a:effectLst/>
                        </a:rPr>
                        <a:t>А.Н.</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a:effectLst/>
                        </a:rPr>
                        <a:t>Депутат СНД МО «Айрюмовское сельское поселение»  </a:t>
                      </a:r>
                      <a:endParaRPr lang="ru-RU" sz="2400">
                        <a:effectLst/>
                        <a:latin typeface="Times New Roman"/>
                        <a:ea typeface="Times New Roman"/>
                      </a:endParaRPr>
                    </a:p>
                  </a:txBody>
                  <a:tcPr marL="68580" marR="68580" marT="0" marB="0"/>
                </a:tc>
              </a:tr>
              <a:tr h="0">
                <a:tc>
                  <a:txBody>
                    <a:bodyPr/>
                    <a:lstStyle/>
                    <a:p>
                      <a:pPr algn="just">
                        <a:spcAft>
                          <a:spcPts val="0"/>
                        </a:spcAft>
                      </a:pPr>
                      <a:r>
                        <a:rPr lang="ru-RU" sz="2400" dirty="0">
                          <a:effectLst/>
                        </a:rPr>
                        <a:t>Ушакова </a:t>
                      </a:r>
                      <a:r>
                        <a:rPr lang="ru-RU" sz="2400" dirty="0" smtClean="0">
                          <a:effectLst/>
                        </a:rPr>
                        <a:t>Л.Н.</a:t>
                      </a:r>
                      <a:endParaRPr lang="ru-RU" sz="2400" dirty="0">
                        <a:effectLst/>
                        <a:latin typeface="Times New Roman"/>
                        <a:ea typeface="Times New Roman"/>
                      </a:endParaRPr>
                    </a:p>
                  </a:txBody>
                  <a:tcPr marL="68580" marR="68580" marT="0" marB="0"/>
                </a:tc>
                <a:tc>
                  <a:txBody>
                    <a:bodyPr/>
                    <a:lstStyle/>
                    <a:p>
                      <a:pPr algn="just">
                        <a:spcAft>
                          <a:spcPts val="0"/>
                        </a:spcAft>
                      </a:pPr>
                      <a:r>
                        <a:rPr lang="ru-RU" sz="2400" dirty="0">
                          <a:effectLst/>
                        </a:rPr>
                        <a:t>Депутат СНД МО «Айрюмовское сельское поселение»  </a:t>
                      </a:r>
                      <a:endParaRPr lang="ru-RU" sz="24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2638444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441435" y="237045"/>
            <a:ext cx="11256580" cy="5632311"/>
          </a:xfrm>
          <a:prstGeom prst="rect">
            <a:avLst/>
          </a:prstGeom>
        </p:spPr>
        <p:txBody>
          <a:bodyPr wrap="square">
            <a:spAutoFit/>
          </a:bodyPr>
          <a:lstStyle/>
          <a:p>
            <a:pPr indent="450215" algn="just">
              <a:spcAft>
                <a:spcPts val="0"/>
              </a:spcAft>
            </a:pPr>
            <a:r>
              <a:rPr lang="ru-RU" sz="3200" dirty="0" smtClean="0">
                <a:solidFill>
                  <a:schemeClr val="bg1"/>
                </a:solidFill>
                <a:latin typeface="Times New Roman" panose="02020603050405020304" pitchFamily="18" charset="0"/>
                <a:ea typeface="Times New Roman" panose="02020603050405020304" pitchFamily="18" charset="0"/>
              </a:rPr>
              <a:t>                  </a:t>
            </a:r>
          </a:p>
          <a:p>
            <a:pPr indent="450215" algn="ctr">
              <a:spcAft>
                <a:spcPts val="0"/>
              </a:spcAft>
            </a:pPr>
            <a:r>
              <a:rPr lang="ru-RU" sz="3600" b="1" dirty="0" smtClean="0">
                <a:solidFill>
                  <a:schemeClr val="bg1"/>
                </a:solidFill>
                <a:latin typeface="Times New Roman" panose="02020603050405020304" pitchFamily="18" charset="0"/>
                <a:ea typeface="Times New Roman" panose="02020603050405020304" pitchFamily="18" charset="0"/>
              </a:rPr>
              <a:t>   </a:t>
            </a:r>
            <a:r>
              <a:rPr lang="ru-RU" sz="3600" b="1" u="sng" dirty="0" smtClean="0">
                <a:solidFill>
                  <a:schemeClr val="bg1"/>
                </a:solidFill>
                <a:latin typeface="Times New Roman" panose="02020603050405020304" pitchFamily="18" charset="0"/>
                <a:ea typeface="Times New Roman" panose="02020603050405020304" pitchFamily="18" charset="0"/>
              </a:rPr>
              <a:t>Совет </a:t>
            </a:r>
            <a:r>
              <a:rPr lang="ru-RU" sz="3600" b="1" u="sng" dirty="0">
                <a:solidFill>
                  <a:schemeClr val="bg1"/>
                </a:solidFill>
                <a:latin typeface="Times New Roman" panose="02020603050405020304" pitchFamily="18" charset="0"/>
                <a:ea typeface="Times New Roman" panose="02020603050405020304" pitchFamily="18" charset="0"/>
              </a:rPr>
              <a:t>народных депутатов и администрация</a:t>
            </a:r>
            <a:endParaRPr lang="ru-RU" sz="3600" b="1" dirty="0">
              <a:solidFill>
                <a:schemeClr val="bg1"/>
              </a:solidFill>
              <a:latin typeface="Times New Roman" panose="02020603050405020304" pitchFamily="18" charset="0"/>
              <a:ea typeface="Times New Roman" panose="02020603050405020304" pitchFamily="18" charset="0"/>
            </a:endParaRPr>
          </a:p>
          <a:p>
            <a:pPr indent="450215" algn="just">
              <a:spcAft>
                <a:spcPts val="0"/>
              </a:spcAft>
            </a:pPr>
            <a:endParaRPr lang="ru-RU" sz="3600" dirty="0" smtClean="0">
              <a:latin typeface="Times New Roman" panose="02020603050405020304" pitchFamily="18" charset="0"/>
              <a:ea typeface="Times New Roman" panose="02020603050405020304" pitchFamily="18" charset="0"/>
            </a:endParaRPr>
          </a:p>
          <a:p>
            <a:pPr indent="450215" algn="just">
              <a:spcAft>
                <a:spcPts val="0"/>
              </a:spcAft>
            </a:pPr>
            <a:r>
              <a:rPr lang="ru-RU" sz="3200" dirty="0" smtClean="0">
                <a:solidFill>
                  <a:schemeClr val="bg1"/>
                </a:solidFill>
                <a:latin typeface="Times New Roman" panose="02020603050405020304" pitchFamily="18" charset="0"/>
                <a:ea typeface="Times New Roman" panose="02020603050405020304" pitchFamily="18" charset="0"/>
              </a:rPr>
              <a:t>- </a:t>
            </a:r>
            <a:r>
              <a:rPr lang="ru-RU" sz="3200" dirty="0">
                <a:solidFill>
                  <a:schemeClr val="bg1"/>
                </a:solidFill>
                <a:latin typeface="Times New Roman" panose="02020603050405020304" pitchFamily="18" charset="0"/>
                <a:ea typeface="Times New Roman" panose="02020603050405020304" pitchFamily="18" charset="0"/>
              </a:rPr>
              <a:t>утверждение местного бюджета;</a:t>
            </a:r>
          </a:p>
          <a:p>
            <a:pPr indent="450215" algn="just">
              <a:spcAft>
                <a:spcPts val="0"/>
              </a:spcAft>
            </a:pPr>
            <a:r>
              <a:rPr lang="ru-RU" sz="3200" dirty="0">
                <a:solidFill>
                  <a:schemeClr val="bg1"/>
                </a:solidFill>
                <a:latin typeface="Times New Roman" panose="02020603050405020304" pitchFamily="18" charset="0"/>
                <a:ea typeface="Times New Roman" panose="02020603050405020304" pitchFamily="18" charset="0"/>
              </a:rPr>
              <a:t>- внесение изменений и дополнений в Устав муниципального образования;</a:t>
            </a:r>
          </a:p>
          <a:p>
            <a:pPr indent="450215" algn="just">
              <a:spcAft>
                <a:spcPts val="0"/>
              </a:spcAft>
            </a:pPr>
            <a:r>
              <a:rPr lang="ru-RU" sz="3200" dirty="0">
                <a:solidFill>
                  <a:schemeClr val="bg1"/>
                </a:solidFill>
                <a:latin typeface="Times New Roman" panose="02020603050405020304" pitchFamily="18" charset="0"/>
                <a:ea typeface="Times New Roman" panose="02020603050405020304" pitchFamily="18" charset="0"/>
              </a:rPr>
              <a:t>- установление местных налогов и сборов;</a:t>
            </a:r>
          </a:p>
          <a:p>
            <a:pPr indent="450215" algn="just">
              <a:spcAft>
                <a:spcPts val="0"/>
              </a:spcAft>
            </a:pPr>
            <a:r>
              <a:rPr lang="ru-RU" sz="3200" dirty="0">
                <a:solidFill>
                  <a:schemeClr val="bg1"/>
                </a:solidFill>
                <a:latin typeface="Times New Roman" panose="02020603050405020304" pitchFamily="18" charset="0"/>
                <a:ea typeface="Times New Roman" panose="02020603050405020304" pitchFamily="18" charset="0"/>
              </a:rPr>
              <a:t>- принятие положений и программ развития муниципального образования;</a:t>
            </a:r>
          </a:p>
          <a:p>
            <a:pPr indent="450215" algn="just">
              <a:spcAft>
                <a:spcPts val="0"/>
              </a:spcAft>
            </a:pPr>
            <a:r>
              <a:rPr lang="ru-RU" sz="3200" dirty="0">
                <a:solidFill>
                  <a:schemeClr val="bg1"/>
                </a:solidFill>
                <a:latin typeface="Times New Roman" panose="02020603050405020304" pitchFamily="18" charset="0"/>
                <a:ea typeface="Times New Roman" panose="02020603050405020304" pitchFamily="18" charset="0"/>
              </a:rPr>
              <a:t>- контроль за исполнением полномочий по решению вопросов местного значения и другое</a:t>
            </a:r>
            <a:r>
              <a:rPr lang="ru-RU" sz="3200" dirty="0" smtClean="0">
                <a:solidFill>
                  <a:schemeClr val="bg1"/>
                </a:solidFill>
                <a:latin typeface="Times New Roman" panose="02020603050405020304" pitchFamily="18" charset="0"/>
                <a:ea typeface="Times New Roman" panose="02020603050405020304" pitchFamily="18" charset="0"/>
              </a:rPr>
              <a:t>.</a:t>
            </a:r>
            <a:endParaRPr lang="ru-RU" sz="32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6573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TM04033919[[fn=Контур]]</Template>
  <TotalTime>2103</TotalTime>
  <Words>3908</Words>
  <Application>Microsoft Office PowerPoint</Application>
  <PresentationFormat>Произвольный</PresentationFormat>
  <Paragraphs>357</Paragraphs>
  <Slides>60</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60</vt:i4>
      </vt:variant>
    </vt:vector>
  </HeadingPairs>
  <TitlesOfParts>
    <vt:vector size="62" baseType="lpstr">
      <vt:lpstr>Тема Office</vt:lpstr>
      <vt:lpstr>Лист</vt:lpstr>
      <vt:lpstr>ОТЧЕТ      Главы муниципального образования «Айрюмовское сельское поселение» о проделанной работе  в 2019 году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Совет депутатов МО «Айрюмовское сельское поселение»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Приоритетные и первоначальные задачи на 2020 г.</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главы</dc:title>
  <dc:creator>ayrum</dc:creator>
  <cp:lastModifiedBy>User</cp:lastModifiedBy>
  <cp:revision>133</cp:revision>
  <dcterms:created xsi:type="dcterms:W3CDTF">2020-01-24T18:47:38Z</dcterms:created>
  <dcterms:modified xsi:type="dcterms:W3CDTF">2020-02-04T08:45:28Z</dcterms:modified>
</cp:coreProperties>
</file>